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816" r:id="rId1"/>
  </p:sldMasterIdLst>
  <p:notesMasterIdLst>
    <p:notesMasterId r:id="rId8"/>
  </p:notesMasterIdLst>
  <p:handoutMasterIdLst>
    <p:handoutMasterId r:id="rId9"/>
  </p:handoutMasterIdLst>
  <p:sldIdLst>
    <p:sldId id="295" r:id="rId2"/>
    <p:sldId id="322" r:id="rId3"/>
    <p:sldId id="333" r:id="rId4"/>
    <p:sldId id="335" r:id="rId5"/>
    <p:sldId id="300" r:id="rId6"/>
    <p:sldId id="334" r:id="rId7"/>
  </p:sldIdLst>
  <p:sldSz cx="9906000" cy="6858000" type="A4"/>
  <p:notesSz cx="6797675" cy="9926638"/>
  <p:custDataLst>
    <p:tags r:id="rId10"/>
  </p:custDataLst>
  <p:defaultTextStyle>
    <a:defPPr>
      <a:defRPr lang="en-US"/>
    </a:defPPr>
    <a:lvl1pPr marL="0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5285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90570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5854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81139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76424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71709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66993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62278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3">
          <p15:clr>
            <a:srgbClr val="A4A3A4"/>
          </p15:clr>
        </p15:guide>
        <p15:guide id="2" orient="horz" pos="4054">
          <p15:clr>
            <a:srgbClr val="A4A3A4"/>
          </p15:clr>
        </p15:guide>
        <p15:guide id="3" orient="horz" pos="778">
          <p15:clr>
            <a:srgbClr val="A4A3A4"/>
          </p15:clr>
        </p15:guide>
        <p15:guide id="4" orient="horz" pos="575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orient="horz" pos="2603">
          <p15:clr>
            <a:srgbClr val="A4A3A4"/>
          </p15:clr>
        </p15:guide>
        <p15:guide id="7" orient="horz" pos="2204">
          <p15:clr>
            <a:srgbClr val="A4A3A4"/>
          </p15:clr>
        </p15:guide>
        <p15:guide id="8" orient="horz" pos="879">
          <p15:clr>
            <a:srgbClr val="A4A3A4"/>
          </p15:clr>
        </p15:guide>
        <p15:guide id="9" orient="horz" pos="2447">
          <p15:clr>
            <a:srgbClr val="A4A3A4"/>
          </p15:clr>
        </p15:guide>
        <p15:guide id="10" orient="horz" pos="1200">
          <p15:clr>
            <a:srgbClr val="A4A3A4"/>
          </p15:clr>
        </p15:guide>
        <p15:guide id="11" orient="horz" pos="1429">
          <p15:clr>
            <a:srgbClr val="A4A3A4"/>
          </p15:clr>
        </p15:guide>
        <p15:guide id="12" orient="horz" pos="2683">
          <p15:clr>
            <a:srgbClr val="A4A3A4"/>
          </p15:clr>
        </p15:guide>
        <p15:guide id="13" orient="horz" pos="3930">
          <p15:clr>
            <a:srgbClr val="A4A3A4"/>
          </p15:clr>
        </p15:guide>
        <p15:guide id="14" orient="horz" pos="204">
          <p15:clr>
            <a:srgbClr val="A4A3A4"/>
          </p15:clr>
        </p15:guide>
        <p15:guide id="15" orient="horz" pos="648">
          <p15:clr>
            <a:srgbClr val="A4A3A4"/>
          </p15:clr>
        </p15:guide>
        <p15:guide id="16" orient="horz" pos="3542">
          <p15:clr>
            <a:srgbClr val="A4A3A4"/>
          </p15:clr>
        </p15:guide>
        <p15:guide id="17" orient="horz" pos="2912">
          <p15:clr>
            <a:srgbClr val="A4A3A4"/>
          </p15:clr>
        </p15:guide>
        <p15:guide id="18" orient="horz" pos="2371">
          <p15:clr>
            <a:srgbClr val="A4A3A4"/>
          </p15:clr>
        </p15:guide>
        <p15:guide id="19" orient="horz" pos="4189">
          <p15:clr>
            <a:srgbClr val="A4A3A4"/>
          </p15:clr>
        </p15:guide>
        <p15:guide id="20" pos="1713">
          <p15:clr>
            <a:srgbClr val="A4A3A4"/>
          </p15:clr>
        </p15:guide>
        <p15:guide id="21" pos="5978">
          <p15:clr>
            <a:srgbClr val="A4A3A4"/>
          </p15:clr>
        </p15:guide>
        <p15:guide id="22" pos="4617">
          <p15:clr>
            <a:srgbClr val="A4A3A4"/>
          </p15:clr>
        </p15:guide>
        <p15:guide id="23" pos="262">
          <p15:clr>
            <a:srgbClr val="A4A3A4"/>
          </p15:clr>
        </p15:guide>
        <p15:guide id="24" pos="3165">
          <p15:clr>
            <a:srgbClr val="A4A3A4"/>
          </p15:clr>
        </p15:guide>
        <p15:guide id="25" pos="1622">
          <p15:clr>
            <a:srgbClr val="A4A3A4"/>
          </p15:clr>
        </p15:guide>
        <p15:guide id="26" pos="3075">
          <p15:clr>
            <a:srgbClr val="A4A3A4"/>
          </p15:clr>
        </p15:guide>
        <p15:guide id="27" pos="4526">
          <p15:clr>
            <a:srgbClr val="A4A3A4"/>
          </p15:clr>
        </p15:guide>
        <p15:guide id="28" pos="2109">
          <p15:clr>
            <a:srgbClr val="A4A3A4"/>
          </p15:clr>
        </p15:guide>
        <p15:guide id="29" pos="2198">
          <p15:clr>
            <a:srgbClr val="A4A3A4"/>
          </p15:clr>
        </p15:guide>
        <p15:guide id="30" pos="4043">
          <p15:clr>
            <a:srgbClr val="A4A3A4"/>
          </p15:clr>
        </p15:guide>
        <p15:guide id="31" pos="41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168DBD8-125D-EF09-8A70-9A5F28BF32EF}" name="矢野　将司" initials="矢野　将司" userId="S::Yano101@mb.city.setagaya.tokyo.jp::9a4ffe4e-eed5-4af7-bb10-3d5bc9f7ac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2DE"/>
    <a:srgbClr val="575757"/>
    <a:srgbClr val="F2D6C5"/>
    <a:srgbClr val="E60000"/>
    <a:srgbClr val="8DA5BE"/>
    <a:srgbClr val="838383"/>
    <a:srgbClr val="A2A2A2"/>
    <a:srgbClr val="5A5A5A"/>
    <a:srgbClr val="D6D6D6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0" autoAdjust="0"/>
    <p:restoredTop sz="96353" autoAdjust="0"/>
  </p:normalViewPr>
  <p:slideViewPr>
    <p:cSldViewPr snapToGrid="0" snapToObjects="1">
      <p:cViewPr varScale="1">
        <p:scale>
          <a:sx n="114" d="100"/>
          <a:sy n="114" d="100"/>
        </p:scale>
        <p:origin x="2034" y="198"/>
      </p:cViewPr>
      <p:guideLst>
        <p:guide orient="horz" pos="233"/>
        <p:guide orient="horz" pos="4054"/>
        <p:guide orient="horz" pos="778"/>
        <p:guide orient="horz" pos="575"/>
        <p:guide orient="horz" pos="443"/>
        <p:guide orient="horz" pos="2603"/>
        <p:guide orient="horz" pos="2204"/>
        <p:guide orient="horz" pos="879"/>
        <p:guide orient="horz" pos="2447"/>
        <p:guide orient="horz" pos="1200"/>
        <p:guide orient="horz" pos="1429"/>
        <p:guide orient="horz" pos="2683"/>
        <p:guide orient="horz" pos="3930"/>
        <p:guide orient="horz" pos="204"/>
        <p:guide orient="horz" pos="648"/>
        <p:guide orient="horz" pos="3542"/>
        <p:guide orient="horz" pos="2912"/>
        <p:guide orient="horz" pos="2371"/>
        <p:guide orient="horz" pos="4189"/>
        <p:guide pos="1713"/>
        <p:guide pos="5978"/>
        <p:guide pos="4617"/>
        <p:guide pos="262"/>
        <p:guide pos="3165"/>
        <p:guide pos="1622"/>
        <p:guide pos="3075"/>
        <p:guide pos="4526"/>
        <p:guide pos="2109"/>
        <p:guide pos="2198"/>
        <p:guide pos="4043"/>
        <p:guide pos="4134"/>
      </p:guideLst>
    </p:cSldViewPr>
  </p:slideViewPr>
  <p:outlineViewPr>
    <p:cViewPr>
      <p:scale>
        <a:sx n="33" d="100"/>
        <a:sy n="33" d="100"/>
      </p:scale>
      <p:origin x="0" y="199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88" d="100"/>
          <a:sy n="88" d="100"/>
        </p:scale>
        <p:origin x="-3054" y="-11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2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/>
          <a:lstStyle>
            <a:lvl1pPr algn="r">
              <a:defRPr sz="1200"/>
            </a:lvl1pPr>
          </a:lstStyle>
          <a:p>
            <a:fld id="{4A2C85E8-413D-2E4E-B060-5D116F3984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 anchor="b"/>
          <a:lstStyle>
            <a:lvl1pPr algn="r">
              <a:defRPr sz="1200"/>
            </a:lvl1pPr>
          </a:lstStyle>
          <a:p>
            <a:fld id="{A907CB86-E2F0-7349-9F25-9F6D5515C2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61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/>
          <a:lstStyle>
            <a:lvl1pPr algn="r">
              <a:defRPr sz="1200"/>
            </a:lvl1pPr>
          </a:lstStyle>
          <a:p>
            <a:fld id="{F6DAFEC6-0468-B84A-B25A-166CF509FB0F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60" tIns="45482" rIns="90960" bIns="454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0960" tIns="45482" rIns="90960" bIns="454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60" cy="496331"/>
          </a:xfrm>
          <a:prstGeom prst="rect">
            <a:avLst/>
          </a:prstGeom>
        </p:spPr>
        <p:txBody>
          <a:bodyPr vert="horz" lIns="90960" tIns="45482" rIns="90960" bIns="45482" rtlCol="0" anchor="b"/>
          <a:lstStyle>
            <a:lvl1pPr algn="r">
              <a:defRPr sz="1200"/>
            </a:lvl1pPr>
          </a:lstStyle>
          <a:p>
            <a:fld id="{57D81762-943F-A74B-AF28-97B52DD82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674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5285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0570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5854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1139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76424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71709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66993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62278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81762-943F-A74B-AF28-97B52DD827ED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3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70513" cy="3719513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928" y="4715158"/>
            <a:ext cx="5439408" cy="4466987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1D10FE-0877-4AED-97B2-603FCF66FBAA}" type="datetime8">
              <a:rPr lang="en-US" altLang="ja-JP" smtClean="0"/>
              <a:pPr/>
              <a:t>5/15/2023 10:34 AM</a:t>
            </a:fld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36D22-80F2-41BA-A591-837897AAD38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08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70513" cy="3719513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928" y="4715158"/>
            <a:ext cx="5439408" cy="4466987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1D10FE-0877-4AED-97B2-603FCF66FBAA}" type="datetime8">
              <a:rPr lang="en-US" altLang="ja-JP" smtClean="0"/>
              <a:pPr/>
              <a:t>5/15/2023 10:34 AM</a:t>
            </a:fld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36D22-80F2-41BA-A591-837897AAD38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357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70513" cy="3719513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928" y="4715158"/>
            <a:ext cx="5439408" cy="4466987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1D10FE-0877-4AED-97B2-603FCF66FBAA}" type="datetime8">
              <a:rPr lang="en-US" altLang="ja-JP" smtClean="0"/>
              <a:pPr/>
              <a:t>5/15/2023 10:34 AM</a:t>
            </a:fld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36D22-80F2-41BA-A591-837897AAD38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70513" cy="3719513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928" y="4715158"/>
            <a:ext cx="5439408" cy="4466987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1D10FE-0877-4AED-97B2-603FCF66FBAA}" type="datetime8">
              <a:rPr lang="en-US" altLang="ja-JP" smtClean="0"/>
              <a:pPr/>
              <a:t>5/15/2023 10:34 AM</a:t>
            </a:fld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36D22-80F2-41BA-A591-837897AAD38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80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70513" cy="3719513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928" y="4715158"/>
            <a:ext cx="5439408" cy="4466987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1D10FE-0877-4AED-97B2-603FCF66FBAA}" type="datetime8">
              <a:rPr lang="en-US" altLang="ja-JP" smtClean="0"/>
              <a:pPr/>
              <a:t>5/15/2023 10:34 AM</a:t>
            </a:fld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36D22-80F2-41BA-A591-837897AAD38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59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701" y="1817688"/>
            <a:ext cx="9993701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817688"/>
            <a:ext cx="4607988" cy="640080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10000"/>
              </a:lnSpc>
              <a:defRPr sz="260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タイトル</a:t>
            </a:r>
            <a:r>
              <a:rPr lang="en-US" altLang="ja-JP" dirty="0"/>
              <a:t>1</a:t>
            </a:r>
            <a:r>
              <a:rPr lang="ja-JP" altLang="en-US" dirty="0"/>
              <a:t>行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26pt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282358"/>
            <a:ext cx="4607991" cy="877664"/>
          </a:xfrm>
          <a:prstGeom prst="rect">
            <a:avLst/>
          </a:prstGeom>
        </p:spPr>
        <p:txBody>
          <a:bodyPr vert="horz" lIns="53975" tIns="0" rIns="53975" bIns="0" rtlCol="0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サブタイトル </a:t>
            </a:r>
            <a:r>
              <a:rPr lang="en-US" altLang="ja-JP" dirty="0"/>
              <a:t>MSP</a:t>
            </a:r>
            <a:r>
              <a:rPr lang="ja-JP" altLang="en-US" dirty="0"/>
              <a:t>ゴシック＋</a:t>
            </a:r>
            <a:r>
              <a:rPr lang="en-US" altLang="ja-JP" dirty="0"/>
              <a:t>Arial Bold 12pt</a:t>
            </a:r>
          </a:p>
          <a:p>
            <a:r>
              <a:rPr lang="ja-JP" altLang="en-US" dirty="0"/>
              <a:t>□□□□年□□月□□日</a:t>
            </a:r>
            <a:endParaRPr lang="en-US" altLang="ja-JP" dirty="0"/>
          </a:p>
          <a:p>
            <a:r>
              <a:rPr lang="ja-JP" altLang="en-US" dirty="0"/>
              <a:t>部署名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クライアント名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20pt</a:t>
            </a:r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Cover 1</a:t>
            </a:r>
            <a:endParaRPr kumimoji="1" lang="ja-JP" altLang="en-US" sz="600" baseline="0" dirty="0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1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4" name="グループ化 13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5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8" name="グループ化 17"/>
          <p:cNvGrpSpPr/>
          <p:nvPr userDrawn="1"/>
        </p:nvGrpSpPr>
        <p:grpSpPr>
          <a:xfrm>
            <a:off x="-105884" y="350838"/>
            <a:ext cx="80962" cy="3809184"/>
            <a:chOff x="9926638" y="350838"/>
            <a:chExt cx="282575" cy="3809184"/>
          </a:xfrm>
        </p:grpSpPr>
        <p:sp>
          <p:nvSpPr>
            <p:cNvPr id="19" name="Line 247"/>
            <p:cNvSpPr>
              <a:spLocks noChangeShapeType="1"/>
            </p:cNvSpPr>
            <p:nvPr userDrawn="1"/>
          </p:nvSpPr>
          <p:spPr bwMode="auto">
            <a:xfrm>
              <a:off x="9926638" y="41600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Line 110"/>
            <p:cNvSpPr>
              <a:spLocks noChangeShapeType="1"/>
            </p:cNvSpPr>
            <p:nvPr userDrawn="1"/>
          </p:nvSpPr>
          <p:spPr bwMode="auto">
            <a:xfrm>
              <a:off x="9926638" y="1038003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Line 112"/>
            <p:cNvSpPr>
              <a:spLocks noChangeShapeType="1"/>
            </p:cNvSpPr>
            <p:nvPr userDrawn="1"/>
          </p:nvSpPr>
          <p:spPr bwMode="auto">
            <a:xfrm>
              <a:off x="9926638" y="32823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2"/>
            <p:cNvSpPr>
              <a:spLocks noChangeShapeType="1"/>
            </p:cNvSpPr>
            <p:nvPr userDrawn="1"/>
          </p:nvSpPr>
          <p:spPr bwMode="auto">
            <a:xfrm>
              <a:off x="9926638" y="2457768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0"/>
            <p:cNvSpPr>
              <a:spLocks noChangeShapeType="1"/>
            </p:cNvSpPr>
            <p:nvPr userDrawn="1"/>
          </p:nvSpPr>
          <p:spPr bwMode="auto">
            <a:xfrm>
              <a:off x="9926638" y="350838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9926638" y="1812301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768D562-3A2C-4E17-AFD5-69FBD0C5035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62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目次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 baseline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目次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LINE</a:t>
            </a:r>
            <a:r>
              <a:rPr kumimoji="1" lang="ja-JP" altLang="en-US" sz="600" baseline="0" dirty="0"/>
              <a:t> 目次ページ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235075"/>
            <a:ext cx="6913562" cy="293670"/>
          </a:xfrm>
        </p:spPr>
        <p:txBody>
          <a:bodyPr wrap="square"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0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" name="縦書きテキスト プレースホルダー 9"/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000000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サブタイトル（使用しない場合は削除可）</a:t>
            </a:r>
          </a:p>
        </p:txBody>
      </p:sp>
    </p:spTree>
    <p:extLst>
      <p:ext uri="{BB962C8B-B14F-4D97-AF65-F5344CB8AC3E}">
        <p14:creationId xmlns:p14="http://schemas.microsoft.com/office/powerpoint/2010/main" val="274554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r 目次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目次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BAR</a:t>
            </a:r>
            <a:r>
              <a:rPr kumimoji="1" lang="ja-JP" altLang="en-US" sz="600" baseline="0" dirty="0"/>
              <a:t> 目次ページ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235075"/>
            <a:ext cx="6911973" cy="293670"/>
          </a:xfrm>
        </p:spPr>
        <p:txBody>
          <a:bodyPr wrap="square"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0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縦書きテキスト プレースホルダー 7"/>
          <p:cNvSpPr>
            <a:spLocks noGrp="1"/>
          </p:cNvSpPr>
          <p:nvPr>
            <p:ph type="body" orient="vert" sz="quarter" idx="14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FFFFFF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サブタイトルの書式設定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2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3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4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5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6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7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8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9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7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083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00" y="2846131"/>
            <a:ext cx="4441297" cy="2398891"/>
          </a:xfrm>
        </p:spPr>
        <p:txBody>
          <a:bodyPr lIns="0" rIns="0" anchor="t"/>
          <a:lstStyle>
            <a:lvl1pPr>
              <a:lnSpc>
                <a:spcPts val="1192"/>
              </a:lnSpc>
              <a:defRPr sz="9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" y="1817687"/>
            <a:ext cx="9498012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1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Back Cover 1</a:t>
            </a:r>
            <a:endParaRPr kumimoji="1" lang="ja-JP" altLang="en-US" sz="600" baseline="0" dirty="0"/>
          </a:p>
        </p:txBody>
      </p:sp>
      <p:sp>
        <p:nvSpPr>
          <p:cNvPr id="3" name="正方形/長方形 2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1" name="Line 112"/>
          <p:cNvSpPr>
            <a:spLocks noChangeShapeType="1"/>
          </p:cNvSpPr>
          <p:nvPr userDrawn="1"/>
        </p:nvSpPr>
        <p:spPr bwMode="auto">
          <a:xfrm>
            <a:off x="-105884" y="5245022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12"/>
          <p:cNvSpPr>
            <a:spLocks noChangeShapeType="1"/>
          </p:cNvSpPr>
          <p:nvPr userDrawn="1"/>
        </p:nvSpPr>
        <p:spPr bwMode="auto">
          <a:xfrm>
            <a:off x="-105884" y="28461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382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2～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/>
          <p:nvPr userDrawn="1"/>
        </p:nvSpPr>
        <p:spPr>
          <a:xfrm>
            <a:off x="1" y="1817687"/>
            <a:ext cx="9498012" cy="121351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414000" y="2054831"/>
            <a:ext cx="6769099" cy="910800"/>
          </a:xfrm>
        </p:spPr>
        <p:txBody>
          <a:bodyPr lIns="0" rIns="0" anchor="t"/>
          <a:lstStyle>
            <a:lvl1pPr>
              <a:lnSpc>
                <a:spcPts val="1192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Back Cover 2</a:t>
            </a:r>
            <a:endParaRPr kumimoji="1" lang="ja-JP" altLang="en-US" sz="600" baseline="0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</a:t>
            </a:r>
            <a:r>
              <a:rPr kumimoji="1" lang="en-US" altLang="ja-JP" sz="700" baseline="0">
                <a:solidFill>
                  <a:schemeClr val="tx1"/>
                </a:solidFill>
              </a:rPr>
              <a:t>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5" name="Line 112"/>
          <p:cNvSpPr>
            <a:spLocks noChangeShapeType="1"/>
          </p:cNvSpPr>
          <p:nvPr userDrawn="1"/>
        </p:nvSpPr>
        <p:spPr bwMode="auto">
          <a:xfrm>
            <a:off x="-105884" y="29656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Line 112"/>
          <p:cNvSpPr>
            <a:spLocks noChangeShapeType="1"/>
          </p:cNvSpPr>
          <p:nvPr userDrawn="1"/>
        </p:nvSpPr>
        <p:spPr bwMode="auto">
          <a:xfrm>
            <a:off x="-105884" y="20548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325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3行以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1817687"/>
            <a:ext cx="9498012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414000" y="2054830"/>
            <a:ext cx="6769099" cy="1931021"/>
          </a:xfrm>
        </p:spPr>
        <p:txBody>
          <a:bodyPr lIns="0" rIns="0" anchor="t"/>
          <a:lstStyle>
            <a:lvl1pPr>
              <a:lnSpc>
                <a:spcPts val="1192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Back Cover 3</a:t>
            </a:r>
            <a:endParaRPr kumimoji="1" lang="ja-JP" altLang="en-US" sz="600" baseline="0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1" name="Line 112"/>
          <p:cNvSpPr>
            <a:spLocks noChangeShapeType="1"/>
          </p:cNvSpPr>
          <p:nvPr userDrawn="1"/>
        </p:nvSpPr>
        <p:spPr bwMode="auto">
          <a:xfrm>
            <a:off x="-105884" y="398585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12"/>
          <p:cNvSpPr>
            <a:spLocks noChangeShapeType="1"/>
          </p:cNvSpPr>
          <p:nvPr userDrawn="1"/>
        </p:nvSpPr>
        <p:spPr bwMode="auto">
          <a:xfrm>
            <a:off x="-105884" y="20548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72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ja-JP" altLang="en-US" sz="600" baseline="0" dirty="0"/>
              <a:t>白紙ページ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1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2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4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5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6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7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6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7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8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85353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大規模会場講演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4"/>
          <p:cNvSpPr/>
          <p:nvPr userDrawn="1"/>
        </p:nvSpPr>
        <p:spPr>
          <a:xfrm rot="10800000">
            <a:off x="409351" y="-5"/>
            <a:ext cx="9496647" cy="5622929"/>
          </a:xfrm>
          <a:prstGeom prst="rect">
            <a:avLst/>
          </a:prstGeom>
          <a:gradFill flip="none" rotWithShape="1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1" y="1390087"/>
            <a:ext cx="8065563" cy="2869175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タイトル </a:t>
            </a:r>
            <a:br>
              <a:rPr lang="en-US" altLang="ja-JP" dirty="0"/>
            </a:b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44pt</a:t>
            </a:r>
            <a:br>
              <a:rPr lang="en-US" altLang="ja-JP" dirty="0"/>
            </a:br>
            <a:r>
              <a:rPr lang="en-US" altLang="ja-JP" dirty="0"/>
              <a:t>Title Arial Regular 44pt</a:t>
            </a:r>
            <a:br>
              <a:rPr lang="en-US" altLang="ja-JP" dirty="0"/>
            </a:br>
            <a:r>
              <a:rPr lang="en-US" altLang="ja-JP" dirty="0"/>
              <a:t>4</a:t>
            </a:r>
            <a:r>
              <a:rPr lang="ja-JP" altLang="en-US" dirty="0"/>
              <a:t>行まで可能</a:t>
            </a:r>
            <a:endParaRPr lang="en-US" dirty="0"/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4259263"/>
            <a:ext cx="8065563" cy="996678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lang="ja-JP" altLang="en-US" sz="2000" b="0" i="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□□□□年□□月□□日</a:t>
            </a:r>
            <a:br>
              <a:rPr lang="en-US" altLang="ja-JP" dirty="0"/>
            </a:br>
            <a:r>
              <a:rPr lang="ja-JP" altLang="en-US" dirty="0"/>
              <a:t>部署名</a:t>
            </a:r>
            <a:br>
              <a:rPr lang="en-US" altLang="ja-JP" dirty="0"/>
            </a:br>
            <a:r>
              <a:rPr lang="ja-JP" altLang="en-US" dirty="0"/>
              <a:t>氏名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1424511" y="369887"/>
            <a:ext cx="8065563" cy="865188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lvl1pPr>
              <a:lnSpc>
                <a:spcPct val="100000"/>
              </a:lnSpc>
              <a:defRPr lang="ja-JP" altLang="en-US" sz="2400" b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イベント名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Cover L</a:t>
            </a:r>
            <a:endParaRPr kumimoji="1" lang="ja-JP" altLang="en-US" sz="600" baseline="0" dirty="0"/>
          </a:p>
        </p:txBody>
      </p:sp>
      <p:grpSp>
        <p:nvGrpSpPr>
          <p:cNvPr id="12" name="グループ化 11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3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54504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8498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400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AF29843C-5D5E-47E4-8DBD-49D12623B7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75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大規模会場講演用　目次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60647"/>
            <a:ext cx="9075600" cy="468000"/>
          </a:xfrm>
        </p:spPr>
        <p:txBody>
          <a:bodyPr vert="horz" lIns="54000" tIns="0" rIns="54000" bIns="0" rtlCol="0" anchor="b" anchorCtr="0">
            <a:noAutofit/>
          </a:bodyPr>
          <a:lstStyle>
            <a:lvl1pPr>
              <a:defRPr lang="en-US" sz="3000" b="1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457200">
              <a:lnSpc>
                <a:spcPct val="100000"/>
              </a:lnSpc>
            </a:pPr>
            <a:r>
              <a:rPr lang="ja-JP" altLang="en-US" dirty="0"/>
              <a:t>目次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058275" y="-133708"/>
            <a:ext cx="847727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kumimoji="1" lang="ja-JP" altLang="en-US" sz="600" baseline="0" dirty="0"/>
              <a:t>大規模講演用目次ページ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14000" y="1235075"/>
            <a:ext cx="9075600" cy="1853071"/>
          </a:xfrm>
        </p:spPr>
        <p:txBody>
          <a:bodyPr vert="horz" lIns="53975" tIns="53975" rIns="53975" bIns="53975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 smtClean="0"/>
            </a:lvl1pPr>
            <a:lvl2pPr marL="586800" indent="-28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defRPr lang="ja-JP" altLang="en-US" sz="2000" b="0" dirty="0" smtClean="0"/>
            </a:lvl2pPr>
            <a:lvl3pPr marL="903600" indent="-31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 smtClean="0"/>
            </a:lvl3pPr>
            <a:lvl4pPr marL="1195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 smtClean="0"/>
            </a:lvl4pPr>
            <a:lvl5pPr marL="1483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/>
            </a:lvl5pPr>
          </a:lstStyle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マスター テキストの書式設定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grpSp>
        <p:nvGrpSpPr>
          <p:cNvPr id="10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1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3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4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5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6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2316" y="261144"/>
            <a:ext cx="80962" cy="6386787"/>
            <a:chOff x="-102316" y="261144"/>
            <a:chExt cx="80962" cy="6386787"/>
          </a:xfrm>
        </p:grpSpPr>
        <p:sp>
          <p:nvSpPr>
            <p:cNvPr id="37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74" name="グループ化 73"/>
          <p:cNvGrpSpPr/>
          <p:nvPr userDrawn="1"/>
        </p:nvGrpSpPr>
        <p:grpSpPr>
          <a:xfrm>
            <a:off x="9926639" y="261144"/>
            <a:ext cx="80962" cy="6386787"/>
            <a:chOff x="-102316" y="261144"/>
            <a:chExt cx="80962" cy="6386787"/>
          </a:xfrm>
        </p:grpSpPr>
        <p:sp>
          <p:nvSpPr>
            <p:cNvPr id="75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6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7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8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9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0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1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2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3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4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5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6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7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8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9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0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1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6690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大規模会場講演用 章区切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vert="horz" lIns="54000" tIns="0" rIns="54000" bIns="0" rtlCol="0" anchor="t" anchorCtr="0">
            <a:noAutofit/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3400" b="0" dirty="0">
                <a:latin typeface="+mj-lt"/>
                <a:ea typeface="+mj-ea"/>
                <a:cs typeface="+mj-cs"/>
              </a:defRPr>
            </a:lvl1pPr>
          </a:lstStyle>
          <a:p>
            <a:pPr lvl="0" defTabSz="457200">
              <a:lnSpc>
                <a:spcPct val="100000"/>
              </a:lnSpc>
            </a:pPr>
            <a:r>
              <a:rPr lang="ja-JP" altLang="en-US" dirty="0"/>
              <a:t>セクションタイトル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34pt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 lIns="54000" rIns="54000"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40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117806" y="-133708"/>
            <a:ext cx="788195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kumimoji="1" lang="ja-JP" altLang="en-US" sz="600" baseline="0" dirty="0"/>
              <a:t>大規模講演用 章区切り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</a:t>
            </a:r>
            <a:r>
              <a:rPr kumimoji="1" lang="en-US" altLang="ja-JP" sz="700" baseline="0">
                <a:solidFill>
                  <a:schemeClr val="tx1"/>
                </a:solidFill>
              </a:rPr>
              <a:t>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20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6265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大規模会場講演用　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60647"/>
            <a:ext cx="9075600" cy="468000"/>
          </a:xfrm>
        </p:spPr>
        <p:txBody>
          <a:bodyPr vert="horz" lIns="54000" tIns="0" rIns="54000" bIns="0" rtlCol="0" anchor="b" anchorCtr="0">
            <a:noAutofit/>
          </a:bodyPr>
          <a:lstStyle>
            <a:lvl1pPr>
              <a:defRPr lang="en-US" sz="3000" b="1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457200">
              <a:lnSpc>
                <a:spcPct val="100000"/>
              </a:lnSpc>
            </a:pPr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058275" y="-133708"/>
            <a:ext cx="847727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kumimoji="1" lang="ja-JP" altLang="en-US" sz="600" baseline="0" dirty="0"/>
              <a:t>大規模講演用本文ページ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14000" y="1028700"/>
            <a:ext cx="9075600" cy="1853071"/>
          </a:xfrm>
        </p:spPr>
        <p:txBody>
          <a:bodyPr vert="horz" lIns="53975" tIns="53975" rIns="53975" bIns="53975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 smtClean="0"/>
            </a:lvl1pPr>
            <a:lvl2pPr marL="586800" indent="-28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defRPr lang="ja-JP" altLang="en-US" sz="2000" b="1" dirty="0" smtClean="0"/>
            </a:lvl2pPr>
            <a:lvl3pPr marL="903600" indent="-31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 smtClean="0"/>
            </a:lvl3pPr>
            <a:lvl4pPr marL="1195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 smtClean="0"/>
            </a:lvl4pPr>
            <a:lvl5pPr marL="1483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/>
            </a:lvl5pPr>
          </a:lstStyle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マスター テキストの書式設定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grpSp>
        <p:nvGrpSpPr>
          <p:cNvPr id="10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1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3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4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5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6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2316" y="261144"/>
            <a:ext cx="80962" cy="6386787"/>
            <a:chOff x="-102316" y="261144"/>
            <a:chExt cx="80962" cy="6386787"/>
          </a:xfrm>
        </p:grpSpPr>
        <p:sp>
          <p:nvSpPr>
            <p:cNvPr id="37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74" name="グループ化 73"/>
          <p:cNvGrpSpPr/>
          <p:nvPr userDrawn="1"/>
        </p:nvGrpSpPr>
        <p:grpSpPr>
          <a:xfrm>
            <a:off x="9926639" y="261144"/>
            <a:ext cx="80962" cy="6386787"/>
            <a:chOff x="-102316" y="261144"/>
            <a:chExt cx="80962" cy="6386787"/>
          </a:xfrm>
        </p:grpSpPr>
        <p:sp>
          <p:nvSpPr>
            <p:cNvPr id="75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6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7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8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9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0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1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2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3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4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5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6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7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8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9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0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1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082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2～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763062"/>
            <a:ext cx="4968688" cy="1449914"/>
          </a:xfrm>
          <a:prstGeom prst="rect">
            <a:avLst/>
          </a:prstGeom>
        </p:spPr>
        <p:txBody>
          <a:bodyPr anchor="t"/>
          <a:lstStyle>
            <a:lvl1pPr>
              <a:lnSpc>
                <a:spcPct val="110000"/>
              </a:lnSpc>
              <a:defRPr sz="260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26pt</a:t>
            </a:r>
            <a:br>
              <a:rPr lang="en-US" altLang="ja-JP" dirty="0"/>
            </a:br>
            <a:r>
              <a:rPr lang="en-US" altLang="ja-JP" dirty="0"/>
              <a:t>Title Arial Regular 26pt</a:t>
            </a:r>
            <a:br>
              <a:rPr lang="en-US" altLang="ja-JP" dirty="0"/>
            </a:br>
            <a:r>
              <a:rPr lang="en-US" altLang="ja-JP" dirty="0"/>
              <a:t>2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行まで</a:t>
            </a:r>
            <a:endParaRPr lang="en-US" dirty="0"/>
          </a:p>
        </p:txBody>
      </p:sp>
      <p:sp>
        <p:nvSpPr>
          <p:cNvPr id="13" name="正方形/長方形 7"/>
          <p:cNvSpPr/>
          <p:nvPr userDrawn="1"/>
        </p:nvSpPr>
        <p:spPr>
          <a:xfrm>
            <a:off x="415925" y="1818003"/>
            <a:ext cx="9490076" cy="1213200"/>
          </a:xfrm>
          <a:custGeom>
            <a:avLst/>
            <a:gdLst/>
            <a:ahLst/>
            <a:cxnLst/>
            <a:rect l="l" t="t" r="r" b="b"/>
            <a:pathLst>
              <a:path w="8688360" h="1213200">
                <a:moveTo>
                  <a:pt x="5639998" y="0"/>
                </a:moveTo>
                <a:lnTo>
                  <a:pt x="8688360" y="0"/>
                </a:lnTo>
                <a:lnTo>
                  <a:pt x="8688360" y="1213200"/>
                </a:lnTo>
                <a:lnTo>
                  <a:pt x="5639998" y="1213200"/>
                </a:lnTo>
                <a:cubicBezTo>
                  <a:pt x="5691031" y="1019406"/>
                  <a:pt x="5716561" y="815984"/>
                  <a:pt x="5716561" y="606600"/>
                </a:cubicBezTo>
                <a:cubicBezTo>
                  <a:pt x="5716561" y="397216"/>
                  <a:pt x="5691031" y="193794"/>
                  <a:pt x="5639998" y="0"/>
                </a:cubicBezTo>
                <a:close/>
                <a:moveTo>
                  <a:pt x="0" y="0"/>
                </a:moveTo>
                <a:lnTo>
                  <a:pt x="751780" y="0"/>
                </a:lnTo>
                <a:cubicBezTo>
                  <a:pt x="700747" y="193794"/>
                  <a:pt x="675217" y="397216"/>
                  <a:pt x="675217" y="606600"/>
                </a:cubicBezTo>
                <a:cubicBezTo>
                  <a:pt x="675217" y="815984"/>
                  <a:pt x="700747" y="1019406"/>
                  <a:pt x="751780" y="1213200"/>
                </a:cubicBezTo>
                <a:lnTo>
                  <a:pt x="0" y="1213200"/>
                </a:lnTo>
                <a:close/>
              </a:path>
            </a:pathLst>
          </a:custGeom>
          <a:gradFill flip="none" rotWithShape="1">
            <a:gsLst>
              <a:gs pos="62000">
                <a:schemeClr val="bg2"/>
              </a:gs>
              <a:gs pos="0">
                <a:srgbClr val="820000"/>
              </a:gs>
              <a:gs pos="100000">
                <a:srgbClr val="E60000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265"/>
            <a:endParaRPr kumimoji="1" lang="ja-JP" altLang="en-US" sz="2000">
              <a:solidFill>
                <a:srgbClr val="FFFFFF"/>
              </a:solidFill>
            </a:endParaRPr>
          </a:p>
        </p:txBody>
      </p:sp>
      <p:sp>
        <p:nvSpPr>
          <p:cNvPr id="8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282358"/>
            <a:ext cx="4607991" cy="877664"/>
          </a:xfrm>
          <a:prstGeom prst="rect">
            <a:avLst/>
          </a:prstGeom>
        </p:spPr>
        <p:txBody>
          <a:bodyPr vert="horz" lIns="54000" tIns="0" rIns="54000" bIns="0" rtlCol="0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サブタイトル </a:t>
            </a:r>
            <a:r>
              <a:rPr lang="en-US" altLang="ja-JP" dirty="0"/>
              <a:t>MSP</a:t>
            </a:r>
            <a:r>
              <a:rPr lang="ja-JP" altLang="en-US" dirty="0"/>
              <a:t>ゴシック＋</a:t>
            </a:r>
            <a:r>
              <a:rPr lang="en-US" altLang="ja-JP" dirty="0"/>
              <a:t>Arial Bold 12pt</a:t>
            </a:r>
          </a:p>
          <a:p>
            <a:r>
              <a:rPr lang="ja-JP" altLang="en-US" dirty="0"/>
              <a:t>□□□□年□□月□□日</a:t>
            </a:r>
            <a:endParaRPr lang="en-US" altLang="ja-JP" dirty="0"/>
          </a:p>
          <a:p>
            <a:r>
              <a:rPr lang="ja-JP" altLang="en-US" dirty="0"/>
              <a:t>部署名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クライアント名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20pt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Cover 2</a:t>
            </a:r>
            <a:endParaRPr kumimoji="1" lang="ja-JP" altLang="en-US" sz="600" baseline="0" dirty="0"/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2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4" name="グループ化 3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28235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1297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306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319BA965-E0D8-48CB-A7E2-13AA2BEE8A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91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大規模会場講演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1"/>
            <a:ext cx="9498012" cy="5622924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414000" y="2054830"/>
            <a:ext cx="6769099" cy="1931021"/>
          </a:xfrm>
        </p:spPr>
        <p:txBody>
          <a:bodyPr lIns="0" rIns="0" anchor="t"/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Back Cover L</a:t>
            </a:r>
            <a:endParaRPr kumimoji="1" lang="ja-JP" altLang="en-US" sz="600" baseline="0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1" name="Line 112"/>
          <p:cNvSpPr>
            <a:spLocks noChangeShapeType="1"/>
          </p:cNvSpPr>
          <p:nvPr userDrawn="1"/>
        </p:nvSpPr>
        <p:spPr bwMode="auto">
          <a:xfrm>
            <a:off x="-105884" y="398585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12"/>
          <p:cNvSpPr>
            <a:spLocks noChangeShapeType="1"/>
          </p:cNvSpPr>
          <p:nvPr userDrawn="1"/>
        </p:nvSpPr>
        <p:spPr bwMode="auto">
          <a:xfrm>
            <a:off x="-105884" y="20548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7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_Line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 anchor="ctr"/>
          <a:lstStyle>
            <a:lvl1pPr>
              <a:defRPr sz="2600" baseline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LINE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355225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6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" name="縦書きテキスト プレースホルダー 9"/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000000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サブタイトル（使用しない場合は削除可）</a:t>
            </a:r>
          </a:p>
        </p:txBody>
      </p:sp>
    </p:spTree>
    <p:extLst>
      <p:ext uri="{BB962C8B-B14F-4D97-AF65-F5344CB8AC3E}">
        <p14:creationId xmlns:p14="http://schemas.microsoft.com/office/powerpoint/2010/main" val="1284284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_Bar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 anchor="ctr"/>
          <a:lstStyle>
            <a:lvl1pPr>
              <a:defRPr sz="26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BAR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355225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6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縦書きテキスト プレースホルダー 7"/>
          <p:cNvSpPr>
            <a:spLocks noGrp="1"/>
          </p:cNvSpPr>
          <p:nvPr>
            <p:ph type="body" orient="vert" sz="quarter" idx="14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FFFFFF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サブタイトルの書式設定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2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3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4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5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6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7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8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9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7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8422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3行以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2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701" y="1817688"/>
            <a:ext cx="9993701" cy="2340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764002"/>
            <a:ext cx="5328738" cy="1520984"/>
          </a:xfrm>
          <a:prstGeom prst="rect">
            <a:avLst/>
          </a:prstGeom>
        </p:spPr>
        <p:txBody>
          <a:bodyPr anchor="t"/>
          <a:lstStyle>
            <a:lvl1pPr>
              <a:lnSpc>
                <a:spcPct val="110000"/>
              </a:lnSpc>
              <a:defRPr sz="2600"/>
            </a:lvl1pPr>
          </a:lstStyle>
          <a:p>
            <a:r>
              <a:rPr lang="ja-JP" altLang="en-US" dirty="0"/>
              <a:t>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26pt</a:t>
            </a:r>
            <a:br>
              <a:rPr lang="en-US" altLang="ja-JP" dirty="0"/>
            </a:br>
            <a:r>
              <a:rPr lang="en-US" altLang="ja-JP" dirty="0"/>
              <a:t>Title Arial Regular 26pt</a:t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ja-JP" altLang="en-US" dirty="0"/>
              <a:t>行以上</a:t>
            </a:r>
            <a:endParaRPr lang="en-US" dirty="0"/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545042"/>
            <a:ext cx="5328741" cy="658114"/>
          </a:xfrm>
          <a:prstGeom prst="rect">
            <a:avLst/>
          </a:prstGeom>
        </p:spPr>
        <p:txBody>
          <a:bodyPr vert="horz" lIns="54000" tIns="0" rIns="54000" bIns="0" rtlCol="0" anchor="t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サブタイトル </a:t>
            </a:r>
            <a:r>
              <a:rPr lang="en-US" altLang="ja-JP" dirty="0"/>
              <a:t>MSP</a:t>
            </a:r>
            <a:r>
              <a:rPr lang="ja-JP" altLang="en-US" dirty="0"/>
              <a:t>ゴシック＋</a:t>
            </a:r>
            <a:r>
              <a:rPr lang="en-US" altLang="ja-JP" dirty="0"/>
              <a:t>Arial Bold 12pt</a:t>
            </a:r>
          </a:p>
          <a:p>
            <a:r>
              <a:rPr lang="ja-JP" altLang="en-US" dirty="0"/>
              <a:t>□□□□年□□月□□日</a:t>
            </a:r>
            <a:endParaRPr lang="en-US" altLang="ja-JP" dirty="0"/>
          </a:p>
          <a:p>
            <a:r>
              <a:rPr lang="ja-JP" altLang="en-US" dirty="0"/>
              <a:t>部署名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クライアント名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20pt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Cover 3</a:t>
            </a:r>
            <a:endParaRPr kumimoji="1" lang="ja-JP" altLang="en-US" sz="600" baseline="0" dirty="0"/>
          </a:p>
        </p:txBody>
      </p:sp>
      <p:grpSp>
        <p:nvGrpSpPr>
          <p:cNvPr id="12" name="グループ化 11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3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54504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8498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400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654122F1-B46B-476F-99B5-4A624550BB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6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英文 表紙 3行以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2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701" y="1817688"/>
            <a:ext cx="9993701" cy="2340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764002"/>
            <a:ext cx="5328738" cy="1520984"/>
          </a:xfrm>
          <a:prstGeom prst="rect">
            <a:avLst/>
          </a:prstGeom>
        </p:spPr>
        <p:txBody>
          <a:bodyPr anchor="t"/>
          <a:lstStyle>
            <a:lvl1pPr>
              <a:lnSpc>
                <a:spcPct val="110000"/>
              </a:lnSpc>
              <a:defRPr sz="2600"/>
            </a:lvl1pPr>
          </a:lstStyle>
          <a:p>
            <a:r>
              <a:rPr lang="en-US" altLang="ja-JP" dirty="0"/>
              <a:t>Document title</a:t>
            </a:r>
            <a:br>
              <a:rPr lang="en-US" altLang="ja-JP" dirty="0"/>
            </a:br>
            <a:r>
              <a:rPr lang="en-US" altLang="ja-JP" dirty="0"/>
              <a:t>Arial Regular 26 pt.</a:t>
            </a:r>
            <a:br>
              <a:rPr lang="en-US" altLang="ja-JP" dirty="0"/>
            </a:br>
            <a:r>
              <a:rPr lang="en-US" altLang="ja-JP" dirty="0"/>
              <a:t>Third line</a:t>
            </a:r>
            <a:endParaRPr lang="en-US" dirty="0"/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545042"/>
            <a:ext cx="5328741" cy="658114"/>
          </a:xfrm>
          <a:prstGeom prst="rect">
            <a:avLst/>
          </a:prstGeom>
        </p:spPr>
        <p:txBody>
          <a:bodyPr vert="horz" lIns="54000" tIns="0" rIns="54000" bIns="0" rtlCol="0" anchor="t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en-US" altLang="ja-JP" dirty="0"/>
              <a:t>Document Subhead Arial Bold 12 pt.</a:t>
            </a:r>
          </a:p>
          <a:p>
            <a:r>
              <a:rPr lang="en-US" altLang="ja-JP" dirty="0"/>
              <a:t>Department</a:t>
            </a:r>
            <a:r>
              <a:rPr lang="ja-JP" altLang="en-US" dirty="0"/>
              <a:t> </a:t>
            </a:r>
            <a:r>
              <a:rPr lang="en-US" altLang="ja-JP" dirty="0"/>
              <a:t>Name</a:t>
            </a:r>
          </a:p>
          <a:p>
            <a:r>
              <a:rPr lang="en-US" altLang="ja-JP" dirty="0"/>
              <a:t>Day month year</a:t>
            </a:r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en-US" altLang="ja-JP" dirty="0"/>
              <a:t>Client name Arial Regular 20pt.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ENG Cover 3</a:t>
            </a:r>
            <a:endParaRPr kumimoji="1" lang="ja-JP" altLang="en-US" sz="600" baseline="0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908" y="6134100"/>
            <a:ext cx="1448465" cy="33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グループ化 11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3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54504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8498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400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27" name="テキスト ボックス 26"/>
          <p:cNvSpPr txBox="1"/>
          <p:nvPr userDrawn="1"/>
        </p:nvSpPr>
        <p:spPr bwMode="auto">
          <a:xfrm>
            <a:off x="414000" y="6202936"/>
            <a:ext cx="2520563" cy="2308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800" b="1" baseline="0" dirty="0">
                <a:solidFill>
                  <a:schemeClr val="tx1"/>
                </a:solidFill>
              </a:rPr>
              <a:t>Mitsubishi UFJ Research and Consulting</a:t>
            </a:r>
          </a:p>
          <a:p>
            <a:r>
              <a:rPr kumimoji="1" lang="en-US" altLang="ja-JP" sz="700" baseline="0" dirty="0">
                <a:solidFill>
                  <a:schemeClr val="tx1"/>
                </a:solidFill>
              </a:rPr>
              <a:t>A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member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of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MUFG,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a global financial group </a:t>
            </a:r>
          </a:p>
        </p:txBody>
      </p:sp>
    </p:spTree>
    <p:extLst>
      <p:ext uri="{BB962C8B-B14F-4D97-AF65-F5344CB8AC3E}">
        <p14:creationId xmlns:p14="http://schemas.microsoft.com/office/powerpoint/2010/main" val="17795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 baseline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LINE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293670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" name="縦書きテキスト プレースホルダー 9"/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000000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サブタイトル（使用しない場合は削除可）</a:t>
            </a:r>
          </a:p>
        </p:txBody>
      </p:sp>
    </p:spTree>
    <p:extLst>
      <p:ext uri="{BB962C8B-B14F-4D97-AF65-F5344CB8AC3E}">
        <p14:creationId xmlns:p14="http://schemas.microsoft.com/office/powerpoint/2010/main" val="313512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r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BAR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293670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縦書きテキスト プレースホルダー 7"/>
          <p:cNvSpPr>
            <a:spLocks noGrp="1"/>
          </p:cNvSpPr>
          <p:nvPr>
            <p:ph type="body" orient="vert" sz="quarter" idx="14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FFFFFF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サブタイトルの書式設定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9626096" y="6518210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grpSp>
        <p:nvGrpSpPr>
          <p:cNvPr id="12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3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4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5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6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7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8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9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7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496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ne/Bar 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anchor="t"/>
          <a:lstStyle>
            <a:lvl1pPr>
              <a:lnSpc>
                <a:spcPts val="3034"/>
              </a:lnSpc>
              <a:defRPr sz="2400" baseline="0"/>
            </a:lvl1pPr>
          </a:lstStyle>
          <a:p>
            <a:r>
              <a:rPr lang="ja-JP" altLang="en-US" dirty="0"/>
              <a:t>セクションタイトル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52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ja-JP" altLang="en-US" sz="600" baseline="0" dirty="0"/>
              <a:t>セクション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13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948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ne/Bar サブ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anchor="t"/>
          <a:lstStyle>
            <a:lvl1pPr>
              <a:lnSpc>
                <a:spcPts val="3034"/>
              </a:lnSpc>
              <a:defRPr sz="2400" baseline="0"/>
            </a:lvl1pPr>
          </a:lstStyle>
          <a:p>
            <a:r>
              <a:rPr lang="ja-JP" altLang="en-US" dirty="0"/>
              <a:t>サブセクションタイトル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52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ja-JP" altLang="en-US" sz="600" baseline="0" dirty="0"/>
              <a:t>サブセクション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13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489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ne/Bar 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anchor="t"/>
          <a:lstStyle>
            <a:lvl1pPr>
              <a:lnSpc>
                <a:spcPts val="3034"/>
              </a:lnSpc>
              <a:defRPr sz="2400" baseline="0"/>
            </a:lvl1pPr>
          </a:lstStyle>
          <a:p>
            <a:r>
              <a:rPr lang="en-US" altLang="ja-JP" dirty="0"/>
              <a:t>Appendix</a:t>
            </a:r>
            <a:r>
              <a:rPr lang="ja-JP" altLang="en-US" dirty="0"/>
              <a:t>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40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Appendix</a:t>
            </a:r>
            <a:endParaRPr kumimoji="1" lang="ja-JP" altLang="en-US" sz="600" baseline="0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</a:t>
            </a:r>
            <a:r>
              <a:rPr kumimoji="1" lang="en-US" altLang="ja-JP" sz="700" baseline="0">
                <a:solidFill>
                  <a:schemeClr val="tx1"/>
                </a:solidFill>
              </a:rPr>
              <a:t>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13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57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200" y="323849"/>
            <a:ext cx="9075600" cy="379414"/>
          </a:xfrm>
          <a:prstGeom prst="rect">
            <a:avLst/>
          </a:prstGeom>
        </p:spPr>
        <p:txBody>
          <a:bodyPr vert="horz" lIns="54000" tIns="0" rIns="54000" bIns="0" rtlCol="0" anchor="b" anchorCtr="0">
            <a:noAutofit/>
          </a:bodyPr>
          <a:lstStyle/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 bwMode="gray">
          <a:xfrm>
            <a:off x="415200" y="1028700"/>
            <a:ext cx="9075600" cy="1154162"/>
          </a:xfrm>
          <a:prstGeom prst="rect">
            <a:avLst/>
          </a:prstGeom>
        </p:spPr>
        <p:txBody>
          <a:bodyPr vert="horz" lIns="54000" tIns="0" rIns="54000" bIns="0" rtlCol="0">
            <a:spAutoFit/>
          </a:bodyPr>
          <a:lstStyle/>
          <a:p>
            <a:pPr lvl="0"/>
            <a:r>
              <a:rPr kumimoji="1" lang="ja-JP" altLang="en-US" dirty="0"/>
              <a:t>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>
                <a:solidFill>
                  <a:schemeClr val="tx1"/>
                </a:solidFill>
              </a:rPr>
              <a:t>Mitsubishi UFJ Research and Consulting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415200" y="908558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83"/>
          <p:cNvGrpSpPr/>
          <p:nvPr>
            <p:custDataLst>
              <p:tags r:id="rId24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12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3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4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5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6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7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8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9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0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1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2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3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24" name="Group 83"/>
          <p:cNvGrpSpPr/>
          <p:nvPr>
            <p:custDataLst>
              <p:tags r:id="rId25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125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6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7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8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9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0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1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2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3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4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5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6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90" name="Group 136"/>
          <p:cNvGrpSpPr/>
          <p:nvPr>
            <p:custDataLst>
              <p:tags r:id="rId26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91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2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3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4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5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6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7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8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9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0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1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2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3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6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7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8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09" name="Group 136"/>
          <p:cNvGrpSpPr/>
          <p:nvPr>
            <p:custDataLst>
              <p:tags r:id="rId27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110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5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6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7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8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9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0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1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2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3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4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5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6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7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8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9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0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1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853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  <p:sldLayoutId id="2147483834" r:id="rId18"/>
    <p:sldLayoutId id="2147483835" r:id="rId19"/>
    <p:sldLayoutId id="2147483836" r:id="rId20"/>
    <p:sldLayoutId id="2147483837" r:id="rId21"/>
    <p:sldLayoutId id="2147483838" r:id="rId22"/>
  </p:sldLayoutIdLst>
  <p:hf hdr="0" dt="0"/>
  <p:txStyles>
    <p:titleStyle>
      <a:lvl1pPr algn="l" defTabSz="495330" rtl="0" eaLnBrk="1" latinLnBrk="0" hangingPunct="1">
        <a:lnSpc>
          <a:spcPts val="2817"/>
        </a:lnSpc>
        <a:spcBef>
          <a:spcPct val="0"/>
        </a:spcBef>
        <a:buNone/>
        <a:defRPr kumimoji="1" sz="20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1pPr>
    </p:titleStyle>
    <p:bodyStyle>
      <a:lvl1pPr marL="0" indent="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rgbClr val="5A5A5A"/>
        </a:buClr>
        <a:buFont typeface="Wingdings" panose="05000000000000000000" pitchFamily="2" charset="2"/>
        <a:buNone/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1pPr>
      <a:lvl2pPr marL="360000" indent="-18000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rgbClr val="838383"/>
        </a:buClr>
        <a:buSzPct val="70000"/>
        <a:buFont typeface="Wingdings" panose="05000000000000000000" pitchFamily="2" charset="2"/>
        <a:buChar char="l"/>
        <a:tabLst>
          <a:tab pos="9000000" algn="r"/>
        </a:tabLst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marL="540000" indent="-18000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SzPct val="100000"/>
        <a:buFont typeface="ＭＳ Ｐゴシック" panose="020B0600070205080204" pitchFamily="50" charset="-128"/>
        <a:buChar char="-"/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marL="712800" indent="-17640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Font typeface="Wingdings" panose="05000000000000000000" pitchFamily="2" charset="2"/>
        <a:buChar char=""/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marL="900000" indent="-174625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Font typeface="ＭＳ Ｐゴシック" panose="020B0600070205080204" pitchFamily="50" charset="-128"/>
        <a:buChar char="-"/>
        <a:tabLst/>
        <a:defRPr kumimoji="1" lang="ja-JP" altLang="en-US" sz="1100" b="0" i="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1080000" indent="-176400" algn="l" defTabSz="-429974" rtl="0" eaLnBrk="1" latinLnBrk="0" hangingPunct="1">
        <a:lnSpc>
          <a:spcPts val="1083"/>
        </a:lnSpc>
        <a:spcBef>
          <a:spcPts val="650"/>
        </a:spcBef>
        <a:buClr>
          <a:schemeClr val="tx1"/>
        </a:buClr>
        <a:buFont typeface="Wingdings" panose="05000000000000000000" pitchFamily="2" charset="2"/>
        <a:buChar char="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76400" algn="l" defTabSz="495330" rtl="0" eaLnBrk="1" latinLnBrk="0" hangingPunct="1">
        <a:lnSpc>
          <a:spcPts val="1517"/>
        </a:lnSpc>
        <a:spcBef>
          <a:spcPts val="650"/>
        </a:spcBef>
        <a:buFont typeface="ＭＳ Ｐゴシック" panose="020B0600070205080204" pitchFamily="50" charset="-128"/>
        <a:buChar char="-"/>
        <a:defRPr kumimoji="1" sz="1100" b="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14979" indent="-247665" algn="l" defTabSz="495330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0309" indent="-247665" algn="l" defTabSz="495330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5330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61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91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322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6652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83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67313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2644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F91143ED-5BDC-4CC2-846E-98DE077E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次期スポーツ推進計画の策定に向けた区民ワークショップ</a:t>
            </a:r>
            <a:b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～スポーツ推進計画について・区の現況～</a:t>
            </a:r>
            <a:endParaRPr lang="ja-JP" altLang="en-US" sz="1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E400A11-3026-49AE-A327-1CED7D8A70BF}"/>
              </a:ext>
            </a:extLst>
          </p:cNvPr>
          <p:cNvSpPr/>
          <p:nvPr/>
        </p:nvSpPr>
        <p:spPr>
          <a:xfrm>
            <a:off x="152401" y="6302188"/>
            <a:ext cx="2420470" cy="4303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57839B-5B7D-4580-82B7-BAC2139ED554}"/>
              </a:ext>
            </a:extLst>
          </p:cNvPr>
          <p:cNvSpPr/>
          <p:nvPr/>
        </p:nvSpPr>
        <p:spPr>
          <a:xfrm>
            <a:off x="7216589" y="6302188"/>
            <a:ext cx="2420470" cy="4303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98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F0768-539B-4D05-8826-94B06B72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" y="26670"/>
            <a:ext cx="9075600" cy="332145"/>
          </a:xfrm>
        </p:spPr>
        <p:txBody>
          <a:bodyPr/>
          <a:lstStyle/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スポーツ推進計画</a:t>
            </a:r>
          </a:p>
        </p:txBody>
      </p:sp>
      <p:sp>
        <p:nvSpPr>
          <p:cNvPr id="4" name="縦書きテキスト プレースホルダー 3">
            <a:extLst>
              <a:ext uri="{FF2B5EF4-FFF2-40B4-BE49-F238E27FC236}">
                <a16:creationId xmlns:a16="http://schemas.microsoft.com/office/drawing/2014/main" id="{65B5FE19-7A36-49B1-82D2-3D5793755DE4}"/>
              </a:ext>
            </a:extLst>
          </p:cNvPr>
          <p:cNvSpPr>
            <a:spLocks noGrp="1"/>
          </p:cNvSpPr>
          <p:nvPr>
            <p:ph type="body" orient="vert" sz="quarter" idx="14"/>
          </p:nvPr>
        </p:nvSpPr>
        <p:spPr>
          <a:xfrm>
            <a:off x="132060" y="560237"/>
            <a:ext cx="9075600" cy="192086"/>
          </a:xfrm>
        </p:spPr>
        <p:txBody>
          <a:bodyPr/>
          <a:lstStyle/>
          <a:p>
            <a:endParaRPr kumimoji="1"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3CCCE6A6-D914-4013-AD07-9BD6A1EA2C2F}"/>
              </a:ext>
            </a:extLst>
          </p:cNvPr>
          <p:cNvSpPr/>
          <p:nvPr/>
        </p:nvSpPr>
        <p:spPr>
          <a:xfrm>
            <a:off x="486509" y="1303493"/>
            <a:ext cx="9134569" cy="604822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区のスポーツ推進の基本的な考え方・目標・施策を示した計画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F501B48-E654-40F8-A7B7-FBCC6E1EF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09" y="3081373"/>
            <a:ext cx="9134569" cy="3293154"/>
          </a:xfrm>
          <a:prstGeom prst="rect">
            <a:avLst/>
          </a:prstGeom>
        </p:spPr>
      </p:pic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8FC1F339-4EF4-4183-A2A0-8C13C6635398}"/>
              </a:ext>
            </a:extLst>
          </p:cNvPr>
          <p:cNvSpPr/>
          <p:nvPr/>
        </p:nvSpPr>
        <p:spPr>
          <a:xfrm>
            <a:off x="486509" y="1906108"/>
            <a:ext cx="9134569" cy="9446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現行計画は令和５年度まで</a:t>
            </a:r>
            <a:endParaRPr kumimoji="1" lang="en-US" altLang="ja-JP" sz="20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次期計画は令和６年度～令和</a:t>
            </a:r>
            <a:r>
              <a:rPr kumimoji="1" lang="en-US" altLang="ja-JP" sz="20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20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年度の８年間</a:t>
            </a:r>
          </a:p>
        </p:txBody>
      </p:sp>
    </p:spTree>
    <p:extLst>
      <p:ext uri="{BB962C8B-B14F-4D97-AF65-F5344CB8AC3E}">
        <p14:creationId xmlns:p14="http://schemas.microsoft.com/office/powerpoint/2010/main" val="107399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F0768-539B-4D05-8826-94B06B72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" y="26670"/>
            <a:ext cx="9075600" cy="332145"/>
          </a:xfrm>
        </p:spPr>
        <p:txBody>
          <a:bodyPr/>
          <a:lstStyle/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現行計画の基本理念・目標・体系</a:t>
            </a:r>
          </a:p>
        </p:txBody>
      </p:sp>
      <p:sp>
        <p:nvSpPr>
          <p:cNvPr id="4" name="縦書きテキスト プレースホルダー 3">
            <a:extLst>
              <a:ext uri="{FF2B5EF4-FFF2-40B4-BE49-F238E27FC236}">
                <a16:creationId xmlns:a16="http://schemas.microsoft.com/office/drawing/2014/main" id="{65B5FE19-7A36-49B1-82D2-3D5793755DE4}"/>
              </a:ext>
            </a:extLst>
          </p:cNvPr>
          <p:cNvSpPr>
            <a:spLocks noGrp="1"/>
          </p:cNvSpPr>
          <p:nvPr>
            <p:ph type="body" orient="vert" sz="quarter" idx="14"/>
          </p:nvPr>
        </p:nvSpPr>
        <p:spPr>
          <a:xfrm>
            <a:off x="132060" y="560237"/>
            <a:ext cx="9075600" cy="192086"/>
          </a:xfrm>
        </p:spPr>
        <p:txBody>
          <a:bodyPr/>
          <a:lstStyle/>
          <a:p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58487F-5842-4C67-843F-2CBA1C0BEFA0}"/>
              </a:ext>
            </a:extLst>
          </p:cNvPr>
          <p:cNvSpPr/>
          <p:nvPr/>
        </p:nvSpPr>
        <p:spPr>
          <a:xfrm>
            <a:off x="771276" y="3319932"/>
            <a:ext cx="2302209" cy="612104"/>
          </a:xfrm>
          <a:prstGeom prst="roundRect">
            <a:avLst>
              <a:gd name="adj" fmla="val 8006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生涯スポーツの振興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30C011A-E82A-43A0-AF75-5658DBB14D96}"/>
              </a:ext>
            </a:extLst>
          </p:cNvPr>
          <p:cNvSpPr/>
          <p:nvPr/>
        </p:nvSpPr>
        <p:spPr>
          <a:xfrm>
            <a:off x="771275" y="4766411"/>
            <a:ext cx="2302209" cy="612104"/>
          </a:xfrm>
          <a:prstGeom prst="roundRect">
            <a:avLst>
              <a:gd name="adj" fmla="val 9102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場の整備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F8271E1-D617-4950-BF2C-376969198564}"/>
              </a:ext>
            </a:extLst>
          </p:cNvPr>
          <p:cNvSpPr/>
          <p:nvPr/>
        </p:nvSpPr>
        <p:spPr>
          <a:xfrm>
            <a:off x="3147646" y="4766411"/>
            <a:ext cx="6626293" cy="612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競技スポーツから健康づくりのための運動まで、多様化しているスポーツニーズに対応するため、スポーツをする場の整備や確保を行っていきます。</a:t>
            </a:r>
            <a:endParaRPr kumimoji="1" lang="ja-JP" altLang="en-US" sz="18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587A3E68-6B05-4F5E-9A46-55873F32DE91}"/>
              </a:ext>
            </a:extLst>
          </p:cNvPr>
          <p:cNvSpPr/>
          <p:nvPr/>
        </p:nvSpPr>
        <p:spPr>
          <a:xfrm>
            <a:off x="771276" y="4045571"/>
            <a:ext cx="2302210" cy="612104"/>
          </a:xfrm>
          <a:prstGeom prst="roundRect">
            <a:avLst>
              <a:gd name="adj" fmla="val 9058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地域スポーツの振興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CED8948-41DA-4BE5-8097-2E21E0D8F366}"/>
              </a:ext>
            </a:extLst>
          </p:cNvPr>
          <p:cNvSpPr/>
          <p:nvPr/>
        </p:nvSpPr>
        <p:spPr>
          <a:xfrm>
            <a:off x="3147646" y="3324731"/>
            <a:ext cx="6626293" cy="612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いつでも、だれでもスポーツに親しみ、いつまでも健康に過ごしていける社会をつくっていきます。</a:t>
            </a:r>
            <a:endParaRPr kumimoji="1" lang="ja-JP" altLang="en-US" sz="14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4A68523-CCAC-41FF-9FF1-81AD2CF593A8}"/>
              </a:ext>
            </a:extLst>
          </p:cNvPr>
          <p:cNvSpPr/>
          <p:nvPr/>
        </p:nvSpPr>
        <p:spPr>
          <a:xfrm>
            <a:off x="3147646" y="4045571"/>
            <a:ext cx="6626293" cy="612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身近な場所でいつでもスポーツができる環境をつくるとともに、スポーツによる地域の活性化を行っていきます。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E03A1DB-D21B-49D4-9F5A-709894C909C6}"/>
              </a:ext>
            </a:extLst>
          </p:cNvPr>
          <p:cNvSpPr/>
          <p:nvPr/>
        </p:nvSpPr>
        <p:spPr>
          <a:xfrm>
            <a:off x="771275" y="1350181"/>
            <a:ext cx="9002664" cy="11307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i="0" dirty="0">
                <a:solidFill>
                  <a:schemeClr val="accent6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区民が生涯を通じ身近な地域で「いつでも」「どこでも」「だれでも」「いつまでも」</a:t>
            </a:r>
            <a:endParaRPr lang="en-US" altLang="ja-JP" sz="1800" b="1" i="0" dirty="0">
              <a:solidFill>
                <a:schemeClr val="accent6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800" b="1" i="0" dirty="0">
                <a:solidFill>
                  <a:schemeClr val="accent6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気軽にスポーツ・レクリエーションに親しみ、楽しむことのできる生涯スポーツ社会の実現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4544ACA-E441-4EB1-B395-59F5E6921E35}"/>
              </a:ext>
            </a:extLst>
          </p:cNvPr>
          <p:cNvSpPr/>
          <p:nvPr/>
        </p:nvSpPr>
        <p:spPr>
          <a:xfrm>
            <a:off x="132061" y="1350181"/>
            <a:ext cx="551752" cy="1130771"/>
          </a:xfrm>
          <a:prstGeom prst="roundRect">
            <a:avLst>
              <a:gd name="adj" fmla="val 8006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基本理念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747B8B2A-B1FA-4BAB-B52F-787A4159FA1A}"/>
              </a:ext>
            </a:extLst>
          </p:cNvPr>
          <p:cNvSpPr/>
          <p:nvPr/>
        </p:nvSpPr>
        <p:spPr>
          <a:xfrm>
            <a:off x="132061" y="3298578"/>
            <a:ext cx="551752" cy="2780209"/>
          </a:xfrm>
          <a:prstGeom prst="roundRect">
            <a:avLst>
              <a:gd name="adj" fmla="val 8006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目標を達成するための</a:t>
            </a:r>
            <a:endParaRPr kumimoji="1" lang="en-US" altLang="ja-JP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重点的な取り組み 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F66988D2-38A7-4D2B-AB85-DD958101322D}"/>
              </a:ext>
            </a:extLst>
          </p:cNvPr>
          <p:cNvSpPr/>
          <p:nvPr/>
        </p:nvSpPr>
        <p:spPr>
          <a:xfrm>
            <a:off x="771275" y="2583713"/>
            <a:ext cx="9002664" cy="61210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i="0" dirty="0">
                <a:solidFill>
                  <a:schemeClr val="accent6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成人の週１回以上のスポーツ実施率６５％以上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BDB30787-F34E-4A53-8B5B-EE99E4AAA381}"/>
              </a:ext>
            </a:extLst>
          </p:cNvPr>
          <p:cNvSpPr/>
          <p:nvPr/>
        </p:nvSpPr>
        <p:spPr>
          <a:xfrm>
            <a:off x="132061" y="2583713"/>
            <a:ext cx="551752" cy="612103"/>
          </a:xfrm>
          <a:prstGeom prst="roundRect">
            <a:avLst>
              <a:gd name="adj" fmla="val 8006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8A5B832E-471B-454D-8BE7-11791A665E2F}"/>
              </a:ext>
            </a:extLst>
          </p:cNvPr>
          <p:cNvSpPr/>
          <p:nvPr/>
        </p:nvSpPr>
        <p:spPr>
          <a:xfrm>
            <a:off x="771275" y="5487251"/>
            <a:ext cx="2302209" cy="612104"/>
          </a:xfrm>
          <a:prstGeom prst="roundRect">
            <a:avLst>
              <a:gd name="adj" fmla="val 9102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パラスポーツの推進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DF53822-ACBE-466A-A37A-4A5CBCB6A04C}"/>
              </a:ext>
            </a:extLst>
          </p:cNvPr>
          <p:cNvSpPr/>
          <p:nvPr/>
        </p:nvSpPr>
        <p:spPr>
          <a:xfrm>
            <a:off x="3147646" y="5487251"/>
            <a:ext cx="6626293" cy="612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</a:t>
            </a:r>
            <a:r>
              <a:rPr kumimoji="1" lang="en-US" altLang="ja-JP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2020</a:t>
            </a:r>
            <a:r>
              <a:rPr kumimoji="1"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パラリンピックを、パラスポーツを大きく推進させる最大の好機と捉え、取組みを進めます。</a:t>
            </a:r>
            <a:endParaRPr kumimoji="1" lang="ja-JP" altLang="en-US" sz="18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1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F0768-539B-4D05-8826-94B06B72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" y="26670"/>
            <a:ext cx="9075600" cy="332145"/>
          </a:xfrm>
        </p:spPr>
        <p:txBody>
          <a:bodyPr/>
          <a:lstStyle/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区の現況</a:t>
            </a:r>
          </a:p>
        </p:txBody>
      </p:sp>
      <p:sp>
        <p:nvSpPr>
          <p:cNvPr id="4" name="縦書きテキスト プレースホルダー 3">
            <a:extLst>
              <a:ext uri="{FF2B5EF4-FFF2-40B4-BE49-F238E27FC236}">
                <a16:creationId xmlns:a16="http://schemas.microsoft.com/office/drawing/2014/main" id="{65B5FE19-7A36-49B1-82D2-3D5793755DE4}"/>
              </a:ext>
            </a:extLst>
          </p:cNvPr>
          <p:cNvSpPr>
            <a:spLocks noGrp="1"/>
          </p:cNvSpPr>
          <p:nvPr>
            <p:ph type="body" orient="vert" sz="quarter" idx="14"/>
          </p:nvPr>
        </p:nvSpPr>
        <p:spPr>
          <a:xfrm>
            <a:off x="132060" y="560237"/>
            <a:ext cx="9075600" cy="192086"/>
          </a:xfrm>
        </p:spPr>
        <p:txBody>
          <a:bodyPr/>
          <a:lstStyle/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スポーツ実施率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A5C9652-F766-4911-9483-FC7544012845}"/>
              </a:ext>
            </a:extLst>
          </p:cNvPr>
          <p:cNvSpPr txBox="1"/>
          <p:nvPr/>
        </p:nvSpPr>
        <p:spPr>
          <a:xfrm>
            <a:off x="3377681" y="2999791"/>
            <a:ext cx="2911151" cy="429209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algn="ctr"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＜スポーツ実施率の推移＞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32E86622-B3ED-4253-9F20-902BF8844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3788" y="3429000"/>
            <a:ext cx="6118935" cy="3072401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4807D06-1160-4344-A66C-24474BDFC6F8}"/>
              </a:ext>
            </a:extLst>
          </p:cNvPr>
          <p:cNvSpPr txBox="1"/>
          <p:nvPr/>
        </p:nvSpPr>
        <p:spPr>
          <a:xfrm>
            <a:off x="217714" y="1013927"/>
            <a:ext cx="9467462" cy="385665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marL="171450" indent="-171450" defTabSz="495330">
              <a:spcBef>
                <a:spcPts val="528"/>
              </a:spcBef>
              <a:spcAft>
                <a:spcPct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区全体のスポーツ実施率（週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回以上の実施）は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48.2%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と横ばいに留まり、国・東京都・他自治体に比べて低い状況にある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495330">
              <a:spcBef>
                <a:spcPts val="528"/>
              </a:spcBef>
              <a:spcAft>
                <a:spcPct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余暇活動でのスポーツ・レクリエーションの認識・関心・ニーズに応じ、情報提供・関心喚起の段階から始め、スポーツ・レクリエーションに親しむシーンを増やし、身近に採り入れられるスポーツ・レクリエーション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の浸透・理解を広める必要がある。</a:t>
            </a:r>
          </a:p>
          <a:p>
            <a:pPr marL="171450" indent="-171450" defTabSz="495330">
              <a:spcBef>
                <a:spcPts val="528"/>
              </a:spcBef>
              <a:spcAft>
                <a:spcPct val="0"/>
              </a:spcAft>
              <a:buFont typeface="Wingdings" panose="05000000000000000000" pitchFamily="2" charset="2"/>
              <a:buChar char="l"/>
            </a:pPr>
            <a:endParaRPr kumimoji="1" lang="ja-JP" altLang="en-US" sz="1600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2952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F0768-539B-4D05-8826-94B06B72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" y="26670"/>
            <a:ext cx="9075600" cy="332145"/>
          </a:xfrm>
        </p:spPr>
        <p:txBody>
          <a:bodyPr/>
          <a:lstStyle/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区の現況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縦書きテキスト プレースホルダー 3">
            <a:extLst>
              <a:ext uri="{FF2B5EF4-FFF2-40B4-BE49-F238E27FC236}">
                <a16:creationId xmlns:a16="http://schemas.microsoft.com/office/drawing/2014/main" id="{65B5FE19-7A36-49B1-82D2-3D5793755DE4}"/>
              </a:ext>
            </a:extLst>
          </p:cNvPr>
          <p:cNvSpPr>
            <a:spLocks noGrp="1"/>
          </p:cNvSpPr>
          <p:nvPr>
            <p:ph type="body" orient="vert" sz="quarter" idx="14"/>
          </p:nvPr>
        </p:nvSpPr>
        <p:spPr>
          <a:xfrm>
            <a:off x="132060" y="560237"/>
            <a:ext cx="9075600" cy="192086"/>
          </a:xfrm>
        </p:spPr>
        <p:txBody>
          <a:bodyPr/>
          <a:lstStyle/>
          <a:p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スポーツ施設・学校開放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0220AA-7203-45F2-968C-7A4AB494B24B}"/>
              </a:ext>
            </a:extLst>
          </p:cNvPr>
          <p:cNvSpPr txBox="1"/>
          <p:nvPr/>
        </p:nvSpPr>
        <p:spPr>
          <a:xfrm>
            <a:off x="153063" y="939632"/>
            <a:ext cx="5997951" cy="495249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marL="171450" indent="-171450" defTabSz="495330">
              <a:spcBef>
                <a:spcPts val="528"/>
              </a:spcBef>
              <a:spcAft>
                <a:spcPct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区有スポーツ施設（スポーツ施設を有している公園を含む）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95330">
              <a:spcBef>
                <a:spcPts val="528"/>
              </a:spcBef>
              <a:spcAft>
                <a:spcPct val="0"/>
              </a:spcAft>
            </a:pPr>
            <a:endParaRPr kumimoji="1" lang="ja-JP" altLang="en-US" sz="1600" dirty="0">
              <a:solidFill>
                <a:schemeClr val="bg2"/>
              </a:solidFill>
              <a:latin typeface="Arial"/>
              <a:ea typeface="ＭＳ Ｐゴシック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6C3229B-C096-434D-BAC6-82BB58A39E39}"/>
              </a:ext>
            </a:extLst>
          </p:cNvPr>
          <p:cNvGrpSpPr>
            <a:grpSpLocks noChangeAspect="1"/>
          </p:cNvGrpSpPr>
          <p:nvPr/>
        </p:nvGrpSpPr>
        <p:grpSpPr>
          <a:xfrm>
            <a:off x="4694747" y="1342036"/>
            <a:ext cx="4957671" cy="5370021"/>
            <a:chOff x="3405148" y="192742"/>
            <a:chExt cx="6254481" cy="6774692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A691E752-0F3C-4E75-A4FD-9EBFB8D22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69861" y="192742"/>
              <a:ext cx="4989768" cy="677469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C03B04E1-B62F-4682-9900-269A140186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05148" y="373226"/>
              <a:ext cx="1468823" cy="5040000"/>
            </a:xfrm>
            <a:prstGeom prst="rect">
              <a:avLst/>
            </a:prstGeom>
          </p:spPr>
        </p:pic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669DD36-75FA-489F-A414-A5F47004C965}"/>
              </a:ext>
            </a:extLst>
          </p:cNvPr>
          <p:cNvSpPr/>
          <p:nvPr/>
        </p:nvSpPr>
        <p:spPr>
          <a:xfrm>
            <a:off x="5632161" y="6135224"/>
            <a:ext cx="2136074" cy="61081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AABCC0A-768A-4306-9C9F-62FF75C3A067}"/>
              </a:ext>
            </a:extLst>
          </p:cNvPr>
          <p:cNvSpPr/>
          <p:nvPr/>
        </p:nvSpPr>
        <p:spPr>
          <a:xfrm>
            <a:off x="5349020" y="2475723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9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DCF46C5-510C-4F4A-A908-B76EA8F6B3C2}"/>
              </a:ext>
            </a:extLst>
          </p:cNvPr>
          <p:cNvSpPr/>
          <p:nvPr/>
        </p:nvSpPr>
        <p:spPr>
          <a:xfrm>
            <a:off x="5138467" y="1576504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65E55A5-21F4-4A1D-9A64-88F148146CFE}"/>
              </a:ext>
            </a:extLst>
          </p:cNvPr>
          <p:cNvSpPr/>
          <p:nvPr/>
        </p:nvSpPr>
        <p:spPr>
          <a:xfrm>
            <a:off x="5841402" y="4826667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7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7DAFE683-C2D3-457C-BC39-AB3377A8EF75}"/>
              </a:ext>
            </a:extLst>
          </p:cNvPr>
          <p:cNvSpPr/>
          <p:nvPr/>
        </p:nvSpPr>
        <p:spPr>
          <a:xfrm>
            <a:off x="6215666" y="4975587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0A22AFD3-ABD1-4928-BF8C-0916CEF0F23E}"/>
              </a:ext>
            </a:extLst>
          </p:cNvPr>
          <p:cNvSpPr/>
          <p:nvPr/>
        </p:nvSpPr>
        <p:spPr>
          <a:xfrm>
            <a:off x="7966711" y="5432033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4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F84FF9DE-1354-41AA-A17C-0B2C8051D964}"/>
              </a:ext>
            </a:extLst>
          </p:cNvPr>
          <p:cNvSpPr/>
          <p:nvPr/>
        </p:nvSpPr>
        <p:spPr>
          <a:xfrm>
            <a:off x="6253297" y="2375645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8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E43FD1AF-19F2-484B-AE90-63A82D09790A}"/>
              </a:ext>
            </a:extLst>
          </p:cNvPr>
          <p:cNvSpPr/>
          <p:nvPr/>
        </p:nvSpPr>
        <p:spPr>
          <a:xfrm>
            <a:off x="9190117" y="3548744"/>
            <a:ext cx="186612" cy="186612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7F220524-5192-4BFB-9F07-4AF731BBC927}"/>
              </a:ext>
            </a:extLst>
          </p:cNvPr>
          <p:cNvSpPr/>
          <p:nvPr/>
        </p:nvSpPr>
        <p:spPr>
          <a:xfrm>
            <a:off x="8012137" y="2488163"/>
            <a:ext cx="186612" cy="186612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05814E7-C3D3-4174-9142-BC66A9B4E352}"/>
              </a:ext>
            </a:extLst>
          </p:cNvPr>
          <p:cNvSpPr/>
          <p:nvPr/>
        </p:nvSpPr>
        <p:spPr>
          <a:xfrm>
            <a:off x="7393444" y="5515157"/>
            <a:ext cx="186612" cy="186612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B669E516-19CE-443E-A6B0-187B7AC7B84C}"/>
              </a:ext>
            </a:extLst>
          </p:cNvPr>
          <p:cNvSpPr/>
          <p:nvPr/>
        </p:nvSpPr>
        <p:spPr>
          <a:xfrm>
            <a:off x="6215666" y="4130906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C0932652-B70C-45EC-ACC3-8CD58A37BF37}"/>
              </a:ext>
            </a:extLst>
          </p:cNvPr>
          <p:cNvSpPr/>
          <p:nvPr/>
        </p:nvSpPr>
        <p:spPr>
          <a:xfrm>
            <a:off x="6253297" y="3973428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46FD415B-A72B-48D3-971C-0446F6FF32C4}"/>
              </a:ext>
            </a:extLst>
          </p:cNvPr>
          <p:cNvSpPr/>
          <p:nvPr/>
        </p:nvSpPr>
        <p:spPr>
          <a:xfrm>
            <a:off x="5217192" y="5758051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20323E0E-977D-4745-B9F0-4CFE444C4174}"/>
              </a:ext>
            </a:extLst>
          </p:cNvPr>
          <p:cNvSpPr/>
          <p:nvPr/>
        </p:nvSpPr>
        <p:spPr>
          <a:xfrm>
            <a:off x="5217192" y="6072478"/>
            <a:ext cx="186612" cy="186612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89AB142-B327-4FE5-A8C6-C66C3EADB091}"/>
              </a:ext>
            </a:extLst>
          </p:cNvPr>
          <p:cNvSpPr txBox="1"/>
          <p:nvPr/>
        </p:nvSpPr>
        <p:spPr>
          <a:xfrm>
            <a:off x="5442325" y="5701769"/>
            <a:ext cx="951718" cy="284535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100" dirty="0">
                <a:solidFill>
                  <a:prstClr val="black"/>
                </a:solidFill>
                <a:latin typeface="Arial"/>
                <a:ea typeface="ＭＳ Ｐゴシック"/>
              </a:rPr>
              <a:t>スポーツ施設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AB9A8DF-8154-4733-A1C3-C73AE7143091}"/>
              </a:ext>
            </a:extLst>
          </p:cNvPr>
          <p:cNvSpPr txBox="1"/>
          <p:nvPr/>
        </p:nvSpPr>
        <p:spPr>
          <a:xfrm>
            <a:off x="5442325" y="6008167"/>
            <a:ext cx="951718" cy="284535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100" dirty="0">
                <a:solidFill>
                  <a:prstClr val="black"/>
                </a:solidFill>
                <a:latin typeface="Arial"/>
                <a:ea typeface="ＭＳ Ｐゴシック"/>
              </a:rPr>
              <a:t>公園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57260713-C103-4EB9-91CA-A71DDEE00E6F}"/>
              </a:ext>
            </a:extLst>
          </p:cNvPr>
          <p:cNvSpPr/>
          <p:nvPr/>
        </p:nvSpPr>
        <p:spPr>
          <a:xfrm>
            <a:off x="6405697" y="2375645"/>
            <a:ext cx="186612" cy="186612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592C63C-1755-41D3-A57E-1C833D4EE44C}"/>
              </a:ext>
            </a:extLst>
          </p:cNvPr>
          <p:cNvSpPr txBox="1"/>
          <p:nvPr/>
        </p:nvSpPr>
        <p:spPr>
          <a:xfrm>
            <a:off x="169373" y="4975587"/>
            <a:ext cx="4906023" cy="861588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marL="171450" indent="-171450" defTabSz="495330">
              <a:spcBef>
                <a:spcPts val="528"/>
              </a:spcBef>
              <a:spcAft>
                <a:spcPct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学校開放</a:t>
            </a:r>
            <a:b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61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小学校、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９中学校で学校開放を行っている。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ダンス・軽体操、武道系、屋内スポーツ、屋外スポーツ、　　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会議・学習・趣味系、芸術・音楽系での利用が行われ　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ている。小学校では遊び場（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BOP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）開放も行っている。　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中学校温水プールについても区民開放を行っている。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6D5D2853-061D-48AC-91E2-D03AB425335E}"/>
              </a:ext>
            </a:extLst>
          </p:cNvPr>
          <p:cNvSpPr/>
          <p:nvPr/>
        </p:nvSpPr>
        <p:spPr>
          <a:xfrm>
            <a:off x="5217192" y="6386905"/>
            <a:ext cx="186612" cy="186612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3E36A91-45EA-4898-83A3-B7FCC02350C8}"/>
              </a:ext>
            </a:extLst>
          </p:cNvPr>
          <p:cNvSpPr txBox="1"/>
          <p:nvPr/>
        </p:nvSpPr>
        <p:spPr>
          <a:xfrm>
            <a:off x="5442325" y="6327301"/>
            <a:ext cx="951718" cy="284535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100" dirty="0">
                <a:latin typeface="Arial"/>
                <a:ea typeface="ＭＳ Ｐゴシック"/>
              </a:rPr>
              <a:t>プール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DD6EE51B-0220-4AE7-8BA4-9E52A9A7AEB7}"/>
              </a:ext>
            </a:extLst>
          </p:cNvPr>
          <p:cNvSpPr/>
          <p:nvPr/>
        </p:nvSpPr>
        <p:spPr>
          <a:xfrm>
            <a:off x="5477529" y="1969983"/>
            <a:ext cx="186612" cy="186612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A70BF489-1827-4869-8790-E658321B1787}"/>
              </a:ext>
            </a:extLst>
          </p:cNvPr>
          <p:cNvSpPr/>
          <p:nvPr/>
        </p:nvSpPr>
        <p:spPr>
          <a:xfrm>
            <a:off x="7825525" y="2591686"/>
            <a:ext cx="186612" cy="186612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D66B8E76-01F9-4F19-A2CC-5CCFDBC1217B}"/>
              </a:ext>
            </a:extLst>
          </p:cNvPr>
          <p:cNvSpPr/>
          <p:nvPr/>
        </p:nvSpPr>
        <p:spPr>
          <a:xfrm>
            <a:off x="8551667" y="2981606"/>
            <a:ext cx="186612" cy="186612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4BC53FD-18EF-4356-A10F-D569CDF22BDC}"/>
              </a:ext>
            </a:extLst>
          </p:cNvPr>
          <p:cNvSpPr/>
          <p:nvPr/>
        </p:nvSpPr>
        <p:spPr>
          <a:xfrm>
            <a:off x="7507827" y="5013279"/>
            <a:ext cx="186612" cy="186612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5DD1643D-E25B-4172-88D0-258BD22D6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257187"/>
              </p:ext>
            </p:extLst>
          </p:nvPr>
        </p:nvGraphicFramePr>
        <p:xfrm>
          <a:off x="245704" y="1363707"/>
          <a:ext cx="4424156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402040986"/>
                    </a:ext>
                  </a:extLst>
                </a:gridCol>
                <a:gridCol w="349567">
                  <a:extLst>
                    <a:ext uri="{9D8B030D-6E8A-4147-A177-3AD203B41FA5}">
                      <a16:colId xmlns:a16="http://schemas.microsoft.com/office/drawing/2014/main" val="2706339065"/>
                    </a:ext>
                  </a:extLst>
                </a:gridCol>
                <a:gridCol w="1605280">
                  <a:extLst>
                    <a:ext uri="{9D8B030D-6E8A-4147-A177-3AD203B41FA5}">
                      <a16:colId xmlns:a16="http://schemas.microsoft.com/office/drawing/2014/main" val="4240286084"/>
                    </a:ext>
                  </a:extLst>
                </a:gridCol>
                <a:gridCol w="2103549">
                  <a:extLst>
                    <a:ext uri="{9D8B030D-6E8A-4147-A177-3AD203B41FA5}">
                      <a16:colId xmlns:a16="http://schemas.microsoft.com/office/drawing/2014/main" val="1315534102"/>
                    </a:ext>
                  </a:extLst>
                </a:gridCol>
              </a:tblGrid>
              <a:tr h="193090"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35156"/>
                  </a:ext>
                </a:extLst>
              </a:tr>
              <a:tr h="193090">
                <a:tc rowSpan="10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スポーツ施設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総合運動場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体育館、武道場、弓道場、体育室、洋弓場、プール、陸上競技場、テニスコート、野球場、トレーニング室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251585"/>
                  </a:ext>
                </a:extLst>
              </a:tr>
              <a:tr h="290786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大蔵第二運動場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体育館、テニスコート、ゴルフ練習場、トレーニング室、屋外プール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499936"/>
                  </a:ext>
                </a:extLst>
              </a:tr>
              <a:tr h="19309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二子玉川緑地運動場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サッカー場、球技場、野球場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5069085"/>
                  </a:ext>
                </a:extLst>
              </a:tr>
              <a:tr h="19309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尾山台地域体育館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体育館、トレーニング室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019288"/>
                  </a:ext>
                </a:extLst>
              </a:tr>
              <a:tr h="19309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希望丘地域体育館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体育館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961741"/>
                  </a:ext>
                </a:extLst>
              </a:tr>
              <a:tr h="19309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北烏山地区体育室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体育室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62238"/>
                  </a:ext>
                </a:extLst>
              </a:tr>
              <a:tr h="19309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リコー砧総合運動場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テニスコート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507619"/>
                  </a:ext>
                </a:extLst>
              </a:tr>
              <a:tr h="19309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千歳温水プール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プール、体育室、トレーニング室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2025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J&amp;S</a:t>
                      </a:r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フィールド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野球場、テニスコート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2204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第一生命相娯園テニスコート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テニスコート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122781"/>
                  </a:ext>
                </a:extLst>
              </a:tr>
              <a:tr h="19309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公園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世田谷公園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軟式野球場、サッカー場、テニスコート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100555"/>
                  </a:ext>
                </a:extLst>
              </a:tr>
              <a:tr h="1930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羽根木公園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軟式野球場、テニスコート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965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玉川野毛町公園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軟式野球場、テニスコート、屋外プール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181971"/>
                  </a:ext>
                </a:extLst>
              </a:tr>
            </a:tbl>
          </a:graphicData>
        </a:graphic>
      </p:graphicFrame>
      <p:sp>
        <p:nvSpPr>
          <p:cNvPr id="40" name="楕円 39">
            <a:extLst>
              <a:ext uri="{FF2B5EF4-FFF2-40B4-BE49-F238E27FC236}">
                <a16:creationId xmlns:a16="http://schemas.microsoft.com/office/drawing/2014/main" id="{6FBA6F10-B2B2-4458-86C2-7CBD2A29F74B}"/>
              </a:ext>
            </a:extLst>
          </p:cNvPr>
          <p:cNvSpPr/>
          <p:nvPr/>
        </p:nvSpPr>
        <p:spPr>
          <a:xfrm>
            <a:off x="5436047" y="2597299"/>
            <a:ext cx="381732" cy="161988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10</a:t>
            </a:r>
            <a:endParaRPr kumimoji="1" lang="ja-JP" altLang="en-US" sz="1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7124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F0768-539B-4D05-8826-94B06B72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" y="26670"/>
            <a:ext cx="9075600" cy="332145"/>
          </a:xfrm>
        </p:spPr>
        <p:txBody>
          <a:bodyPr/>
          <a:lstStyle/>
          <a:p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次期計画の目標（案）</a:t>
            </a:r>
          </a:p>
        </p:txBody>
      </p:sp>
      <p:sp>
        <p:nvSpPr>
          <p:cNvPr id="4" name="縦書きテキスト プレースホルダー 3">
            <a:extLst>
              <a:ext uri="{FF2B5EF4-FFF2-40B4-BE49-F238E27FC236}">
                <a16:creationId xmlns:a16="http://schemas.microsoft.com/office/drawing/2014/main" id="{65B5FE19-7A36-49B1-82D2-3D5793755DE4}"/>
              </a:ext>
            </a:extLst>
          </p:cNvPr>
          <p:cNvSpPr>
            <a:spLocks noGrp="1"/>
          </p:cNvSpPr>
          <p:nvPr>
            <p:ph type="body" orient="vert" sz="quarter" idx="14"/>
          </p:nvPr>
        </p:nvSpPr>
        <p:spPr>
          <a:xfrm>
            <a:off x="132060" y="560237"/>
            <a:ext cx="9075600" cy="192086"/>
          </a:xfrm>
        </p:spPr>
        <p:txBody>
          <a:bodyPr/>
          <a:lstStyle/>
          <a:p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1FDA3F5A-0FBA-45E0-91C0-7772F3BF7CD6}"/>
              </a:ext>
            </a:extLst>
          </p:cNvPr>
          <p:cNvSpPr txBox="1"/>
          <p:nvPr/>
        </p:nvSpPr>
        <p:spPr>
          <a:xfrm>
            <a:off x="219269" y="1003386"/>
            <a:ext cx="9467462" cy="385665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>
            <a:defPPr>
              <a:defRPr lang="en-US"/>
            </a:defPPr>
            <a:lvl1pPr marL="0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285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0570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85854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81139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76424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09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6993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2278" algn="l" defTabSz="49528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495330">
              <a:spcBef>
                <a:spcPts val="528"/>
              </a:spcBef>
              <a:spcAft>
                <a:spcPct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スポーツ推進の基本的な考え方を基本理念として定めます。</a:t>
            </a:r>
            <a:endParaRPr kumimoji="1"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 defTabSz="495330">
              <a:spcBef>
                <a:spcPts val="528"/>
              </a:spcBef>
              <a:spcAft>
                <a:spcPct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中長期の行政計画としての基本目標を定めます。スポーツの価値・役割の変化、スポーツを取り巻く社会環境の変化、現行計画の評価・検証、区のスポーツに関する現況、関係団体調査、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他自治体の動向を踏まえたテーマを基本目標とします。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58487F-5842-4C67-843F-2CBA1C0BEFA0}"/>
              </a:ext>
            </a:extLst>
          </p:cNvPr>
          <p:cNvSpPr/>
          <p:nvPr/>
        </p:nvSpPr>
        <p:spPr>
          <a:xfrm>
            <a:off x="771276" y="3594084"/>
            <a:ext cx="2302209" cy="839385"/>
          </a:xfrm>
          <a:prstGeom prst="roundRect">
            <a:avLst>
              <a:gd name="adj" fmla="val 8006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スポーツを通じて生活の質を向上させ、生きがい・健康づくりを支えます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30C011A-E82A-43A0-AF75-5658DBB14D96}"/>
              </a:ext>
            </a:extLst>
          </p:cNvPr>
          <p:cNvSpPr/>
          <p:nvPr/>
        </p:nvSpPr>
        <p:spPr>
          <a:xfrm>
            <a:off x="771275" y="5434921"/>
            <a:ext cx="2302209" cy="839385"/>
          </a:xfrm>
          <a:prstGeom prst="roundRect">
            <a:avLst>
              <a:gd name="adj" fmla="val 9102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スポーツを通じて地域を活性化し、活力あるまちづくりを進めます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F8271E1-D617-4950-BF2C-376969198564}"/>
              </a:ext>
            </a:extLst>
          </p:cNvPr>
          <p:cNvSpPr/>
          <p:nvPr/>
        </p:nvSpPr>
        <p:spPr>
          <a:xfrm>
            <a:off x="3147646" y="5434921"/>
            <a:ext cx="6626293" cy="83938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産業振興・まちづくりへのスポーツの戦略的な活用、</a:t>
            </a:r>
            <a:r>
              <a:rPr kumimoji="1" lang="en-US" altLang="ja-JP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SDGs</a:t>
            </a:r>
            <a:r>
              <a:rPr kumimoji="1"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への貢献など、地域活性化を目指します。また、スポーツの場の整備や関係機関の連携・コーディネートを図ります。</a:t>
            </a:r>
            <a:endParaRPr kumimoji="1" lang="ja-JP" altLang="en-US" sz="18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587A3E68-6B05-4F5E-9A46-55873F32DE91}"/>
              </a:ext>
            </a:extLst>
          </p:cNvPr>
          <p:cNvSpPr/>
          <p:nvPr/>
        </p:nvSpPr>
        <p:spPr>
          <a:xfrm>
            <a:off x="771276" y="4516902"/>
            <a:ext cx="2302210" cy="839385"/>
          </a:xfrm>
          <a:prstGeom prst="roundRect">
            <a:avLst>
              <a:gd name="adj" fmla="val 9058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スポーツを通じて</a:t>
            </a:r>
            <a:endParaRPr kumimoji="1"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コミュニティを形成し、共生社会を実現します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CED8948-41DA-4BE5-8097-2E21E0D8F366}"/>
              </a:ext>
            </a:extLst>
          </p:cNvPr>
          <p:cNvSpPr/>
          <p:nvPr/>
        </p:nvSpPr>
        <p:spPr>
          <a:xfrm>
            <a:off x="3147646" y="3598883"/>
            <a:ext cx="6626293" cy="83938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生活のあり方の多様化に適した、スポーツによる健康づくりに加え、生きがいを創出し、生活の質（クオリティ・オブ・ライフ）を向上させることを目指します。</a:t>
            </a:r>
            <a:endParaRPr kumimoji="1" lang="ja-JP" altLang="en-US" sz="14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4A68523-CCAC-41FF-9FF1-81AD2CF593A8}"/>
              </a:ext>
            </a:extLst>
          </p:cNvPr>
          <p:cNvSpPr/>
          <p:nvPr/>
        </p:nvSpPr>
        <p:spPr>
          <a:xfrm>
            <a:off x="3147646" y="4516902"/>
            <a:ext cx="6626293" cy="83938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スポーツへの参画を促して、地域のコミュニティを形成します。また、障害のある人もない人も、性別や年齢に関係なく、共にスポーツに参加できるようなユニバーサルスポーツ の推進により、共生社会の実現を目指します。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E03A1DB-D21B-49D4-9F5A-709894C909C6}"/>
              </a:ext>
            </a:extLst>
          </p:cNvPr>
          <p:cNvSpPr/>
          <p:nvPr/>
        </p:nvSpPr>
        <p:spPr>
          <a:xfrm>
            <a:off x="771275" y="2361934"/>
            <a:ext cx="9002664" cy="11307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i="0" dirty="0">
                <a:solidFill>
                  <a:schemeClr val="accent6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●●（検討中）</a:t>
            </a:r>
            <a:endParaRPr lang="en-US" altLang="ja-JP" sz="2000" b="1" i="0" dirty="0">
              <a:solidFill>
                <a:schemeClr val="accent6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0" b="1" i="0" dirty="0">
                <a:solidFill>
                  <a:schemeClr val="accent6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～「いつでも」「どこでも」「だれでも」「いつまでも」～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4544ACA-E441-4EB1-B395-59F5E6921E35}"/>
              </a:ext>
            </a:extLst>
          </p:cNvPr>
          <p:cNvSpPr/>
          <p:nvPr/>
        </p:nvSpPr>
        <p:spPr>
          <a:xfrm>
            <a:off x="132061" y="2361934"/>
            <a:ext cx="551752" cy="1130771"/>
          </a:xfrm>
          <a:prstGeom prst="roundRect">
            <a:avLst>
              <a:gd name="adj" fmla="val 8006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基本理念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747B8B2A-B1FA-4BAB-B52F-787A4159FA1A}"/>
              </a:ext>
            </a:extLst>
          </p:cNvPr>
          <p:cNvSpPr/>
          <p:nvPr/>
        </p:nvSpPr>
        <p:spPr>
          <a:xfrm>
            <a:off x="132061" y="3598883"/>
            <a:ext cx="551752" cy="2675423"/>
          </a:xfrm>
          <a:prstGeom prst="roundRect">
            <a:avLst>
              <a:gd name="adj" fmla="val 8006"/>
            </a:avLst>
          </a:prstGeom>
          <a:solidFill>
            <a:schemeClr val="accent6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基本目標</a:t>
            </a:r>
          </a:p>
        </p:txBody>
      </p:sp>
    </p:spTree>
    <p:extLst>
      <p:ext uri="{BB962C8B-B14F-4D97-AF65-F5344CB8AC3E}">
        <p14:creationId xmlns:p14="http://schemas.microsoft.com/office/powerpoint/2010/main" val="33767900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AMP_MOD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heme/theme1.xml><?xml version="1.0" encoding="utf-8"?>
<a:theme xmlns:a="http://schemas.openxmlformats.org/drawingml/2006/main" name="MURC2016">
  <a:themeElements>
    <a:clrScheme name="海外テンプレート">
      <a:dk1>
        <a:sysClr val="windowText" lastClr="000000"/>
      </a:dk1>
      <a:lt1>
        <a:sysClr val="window" lastClr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D2DE"/>
        </a:solidFill>
        <a:ln w="12700" cap="flat" cmpd="sng" algn="ctr">
          <a:solidFill>
            <a:srgbClr val="C6D2DE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100" dirty="0" smtClean="0">
            <a:solidFill>
              <a:srgbClr val="000000"/>
            </a:solidFill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54000" tIns="54000" rIns="54000" bIns="54000" rtlCol="0" anchor="t" anchorCtr="0">
        <a:noAutofit/>
      </a:bodyPr>
      <a:lstStyle>
        <a:defPPr defTabSz="495330">
          <a:spcBef>
            <a:spcPts val="528"/>
          </a:spcBef>
          <a:spcAft>
            <a:spcPct val="0"/>
          </a:spcAft>
          <a:defRPr kumimoji="1" sz="1100" dirty="0" smtClean="0">
            <a:solidFill>
              <a:prstClr val="black"/>
            </a:solidFill>
            <a:latin typeface="Arial"/>
            <a:ea typeface="ＭＳ Ｐゴシック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5" id="{DCBE22D0-FB99-4727-8808-276C439AF201}" vid="{37839846-2E77-4CA6-B5A0-2AB8B36422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MURC2016_BAR</Template>
  <TotalTime>5189</TotalTime>
  <Words>869</Words>
  <Application>Microsoft Office PowerPoint</Application>
  <PresentationFormat>A4 210 x 297 mm</PresentationFormat>
  <Paragraphs>118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BIZ UDPゴシック</vt:lpstr>
      <vt:lpstr>ＭＳ Ｐゴシック</vt:lpstr>
      <vt:lpstr>Arial</vt:lpstr>
      <vt:lpstr>Calibri</vt:lpstr>
      <vt:lpstr>Wingdings</vt:lpstr>
      <vt:lpstr>MURC2016</vt:lpstr>
      <vt:lpstr>次期スポーツ推進計画の策定に向けた区民ワークショップ ～スポーツ推進計画について・区の現況～</vt:lpstr>
      <vt:lpstr>スポーツ推進計画</vt:lpstr>
      <vt:lpstr>現行計画の基本理念・目標・体系</vt:lpstr>
      <vt:lpstr>区の現況</vt:lpstr>
      <vt:lpstr>区の現況</vt:lpstr>
      <vt:lpstr>次期計画の目標（案）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Owada Koichi(大和田 康一)</dc:creator>
  <cp:lastModifiedBy>鵜澤　瑛</cp:lastModifiedBy>
  <cp:revision>388</cp:revision>
  <cp:lastPrinted>2023-05-08T02:16:32Z</cp:lastPrinted>
  <dcterms:created xsi:type="dcterms:W3CDTF">2022-10-17T03:57:35Z</dcterms:created>
  <dcterms:modified xsi:type="dcterms:W3CDTF">2023-05-15T01:35:24Z</dcterms:modified>
</cp:coreProperties>
</file>