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7" r:id="rId5"/>
  </p:sldIdLst>
  <p:sldSz cx="6858000" cy="9906000" type="A4"/>
  <p:notesSz cx="6737350" cy="98694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E3D7A95-8386-0562-C4D6-2E3ED076B23A}" name="横田　真紀" initials="真横" userId="S::T0507004@taims.metro.tokyo.jp::e9a37496-26ff-4377-9464-7a3565305c7f" providerId="AD"/>
  <p188:author id="{D854499D-BAAA-7485-548D-CB5474152700}" name="山口 なぎさ" initials="な山" userId="S::Yamaguchi-N12@mail.dnp.co.jp::b67f0cb9-3b8c-441e-a349-f87f2724f26a" providerId="AD"/>
  <p188:author id="{5E2DF3C7-7671-4014-6C7A-F8FB2CA36915}" name="高野　大希" initials="大高" userId="S::T0544317@taims.metro.tokyo.jp::12e62b93-d7a3-4026-8901-e799bb958f7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東京都" initials="T" lastIdx="9" clrIdx="0">
    <p:extLst>
      <p:ext uri="{19B8F6BF-5375-455C-9EA6-DF929625EA0E}">
        <p15:presenceInfo xmlns:p15="http://schemas.microsoft.com/office/powerpoint/2012/main" userId="東京都" providerId="None"/>
      </p:ext>
    </p:extLst>
  </p:cmAuthor>
  <p:cmAuthor id="2" name="石川　恵夢" initials="石川　恵夢" lastIdx="4" clrIdx="1">
    <p:extLst>
      <p:ext uri="{19B8F6BF-5375-455C-9EA6-DF929625EA0E}">
        <p15:presenceInfo xmlns:p15="http://schemas.microsoft.com/office/powerpoint/2012/main" userId="S-1-5-21-2584162954-2024034027-3327744939-316444" providerId="AD"/>
      </p:ext>
    </p:extLst>
  </p:cmAuthor>
  <p:cmAuthor id="3" name="蓮尾　真優" initials="蓮尾　真優" lastIdx="6" clrIdx="2">
    <p:extLst>
      <p:ext uri="{19B8F6BF-5375-455C-9EA6-DF929625EA0E}">
        <p15:presenceInfo xmlns:p15="http://schemas.microsoft.com/office/powerpoint/2012/main" userId="S-1-5-21-2584162954-2024034027-3327744939-476786" providerId="AD"/>
      </p:ext>
    </p:extLst>
  </p:cmAuthor>
  <p:cmAuthor id="4" name="東武トップツアーズ官公庁事業部柴木" initials="東武" lastIdx="7" clrIdx="3">
    <p:extLst>
      <p:ext uri="{19B8F6BF-5375-455C-9EA6-DF929625EA0E}">
        <p15:presenceInfo xmlns:p15="http://schemas.microsoft.com/office/powerpoint/2012/main" userId="S::shibaki@tobutoptourssmafo.onmicrosoft.com::258ee27b-2ebd-4b91-a935-1b1fbc248c4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576A2C-C644-4CDE-A669-555DB7FE045E}" v="4" dt="2026-04-13T05:23:37.293"/>
    <p1510:client id="{5DA77420-6B40-45A0-9067-69F75A434F19}" v="3" dt="2026-04-13T03:25:38.5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3318" y="28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貴洋 川浪" userId="5e608cd535873a14" providerId="LiveId" clId="{B3166089-3053-4AF8-A41E-1E7D3C2C625B}"/>
    <pc:docChg chg="undo custSel modSld">
      <pc:chgData name="貴洋 川浪" userId="5e608cd535873a14" providerId="LiveId" clId="{B3166089-3053-4AF8-A41E-1E7D3C2C625B}" dt="2026-04-13T05:23:59.433" v="188" actId="20577"/>
      <pc:docMkLst>
        <pc:docMk/>
      </pc:docMkLst>
      <pc:sldChg chg="modSp mod">
        <pc:chgData name="貴洋 川浪" userId="5e608cd535873a14" providerId="LiveId" clId="{B3166089-3053-4AF8-A41E-1E7D3C2C625B}" dt="2026-04-13T05:23:59.433" v="188" actId="20577"/>
        <pc:sldMkLst>
          <pc:docMk/>
          <pc:sldMk cId="1128993767" sldId="257"/>
        </pc:sldMkLst>
        <pc:spChg chg="mod">
          <ac:chgData name="貴洋 川浪" userId="5e608cd535873a14" providerId="LiveId" clId="{B3166089-3053-4AF8-A41E-1E7D3C2C625B}" dt="2026-04-13T05:18:25.646" v="52" actId="20577"/>
          <ac:spMkLst>
            <pc:docMk/>
            <pc:sldMk cId="1128993767" sldId="257"/>
            <ac:spMk id="4" creationId="{F1613E65-D68E-4476-9DCE-D631E549B623}"/>
          </ac:spMkLst>
        </pc:spChg>
        <pc:spChg chg="mod">
          <ac:chgData name="貴洋 川浪" userId="5e608cd535873a14" providerId="LiveId" clId="{B3166089-3053-4AF8-A41E-1E7D3C2C625B}" dt="2026-04-13T05:18:34.904" v="77" actId="1036"/>
          <ac:spMkLst>
            <pc:docMk/>
            <pc:sldMk cId="1128993767" sldId="257"/>
            <ac:spMk id="15" creationId="{FF245E76-8D4F-8C76-D483-9071F0A94A46}"/>
          </ac:spMkLst>
        </pc:spChg>
        <pc:graphicFrameChg chg="mod modGraphic">
          <ac:chgData name="貴洋 川浪" userId="5e608cd535873a14" providerId="LiveId" clId="{B3166089-3053-4AF8-A41E-1E7D3C2C625B}" dt="2026-04-13T05:23:59.433" v="188" actId="20577"/>
          <ac:graphicFrameMkLst>
            <pc:docMk/>
            <pc:sldMk cId="1128993767" sldId="257"/>
            <ac:graphicFrameMk id="16" creationId="{AA9FE685-1EA2-F3DE-C1AF-144A033DC1AC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D2C1D-5BE8-4677-A41A-29B37C8F251C}" type="datetimeFigureOut">
              <a:rPr kumimoji="1" lang="ja-JP" altLang="en-US" smtClean="0"/>
              <a:t>2026/4/13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C237-BD29-4CAB-9DAD-5A5806DE897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21316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D2C1D-5BE8-4677-A41A-29B37C8F251C}" type="datetimeFigureOut">
              <a:rPr kumimoji="1" lang="ja-JP" altLang="en-US" smtClean="0"/>
              <a:t>2026/4/13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C237-BD29-4CAB-9DAD-5A5806DE897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01734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D2C1D-5BE8-4677-A41A-29B37C8F251C}" type="datetimeFigureOut">
              <a:rPr kumimoji="1" lang="ja-JP" altLang="en-US" smtClean="0"/>
              <a:t>2026/4/13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C237-BD29-4CAB-9DAD-5A5806DE897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43787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D2C1D-5BE8-4677-A41A-29B37C8F251C}" type="datetimeFigureOut">
              <a:rPr kumimoji="1" lang="ja-JP" altLang="en-US" smtClean="0"/>
              <a:t>2026/4/13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C237-BD29-4CAB-9DAD-5A5806DE897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99128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D2C1D-5BE8-4677-A41A-29B37C8F251C}" type="datetimeFigureOut">
              <a:rPr kumimoji="1" lang="ja-JP" altLang="en-US" smtClean="0"/>
              <a:t>2026/4/13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C237-BD29-4CAB-9DAD-5A5806DE897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84007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D2C1D-5BE8-4677-A41A-29B37C8F251C}" type="datetimeFigureOut">
              <a:rPr kumimoji="1" lang="ja-JP" altLang="en-US" smtClean="0"/>
              <a:t>2026/4/13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C237-BD29-4CAB-9DAD-5A5806DE897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67621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D2C1D-5BE8-4677-A41A-29B37C8F251C}" type="datetimeFigureOut">
              <a:rPr kumimoji="1" lang="ja-JP" altLang="en-US" smtClean="0"/>
              <a:t>2026/4/13</a:t>
            </a:fld>
            <a:endParaRPr kumimoji="1" lang="ja-JP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C237-BD29-4CAB-9DAD-5A5806DE897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6752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D2C1D-5BE8-4677-A41A-29B37C8F251C}" type="datetimeFigureOut">
              <a:rPr kumimoji="1" lang="ja-JP" altLang="en-US" smtClean="0"/>
              <a:t>2026/4/13</a:t>
            </a:fld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C237-BD29-4CAB-9DAD-5A5806DE897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3468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D2C1D-5BE8-4677-A41A-29B37C8F251C}" type="datetimeFigureOut">
              <a:rPr kumimoji="1" lang="ja-JP" altLang="en-US" smtClean="0"/>
              <a:t>2026/4/13</a:t>
            </a:fld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C237-BD29-4CAB-9DAD-5A5806DE897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5600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D2C1D-5BE8-4677-A41A-29B37C8F251C}" type="datetimeFigureOut">
              <a:rPr kumimoji="1" lang="ja-JP" altLang="en-US" smtClean="0"/>
              <a:t>2026/4/13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C237-BD29-4CAB-9DAD-5A5806DE897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19486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dirty="0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D2C1D-5BE8-4677-A41A-29B37C8F251C}" type="datetimeFigureOut">
              <a:rPr kumimoji="1" lang="ja-JP" altLang="en-US" smtClean="0"/>
              <a:t>2026/4/13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C237-BD29-4CAB-9DAD-5A5806DE897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35056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D2C1D-5BE8-4677-A41A-29B37C8F251C}" type="datetimeFigureOut">
              <a:rPr kumimoji="1" lang="ja-JP" altLang="en-US" smtClean="0"/>
              <a:t>2026/4/13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AC237-BD29-4CAB-9DAD-5A5806DE897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64209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12305063-969A-668B-E395-62CB781C6986}"/>
              </a:ext>
            </a:extLst>
          </p:cNvPr>
          <p:cNvSpPr txBox="1"/>
          <p:nvPr/>
        </p:nvSpPr>
        <p:spPr>
          <a:xfrm>
            <a:off x="41748" y="6455485"/>
            <a:ext cx="6791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ーーーーーーーーーーーーーーーーーーーーーーーーーーーー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613E65-D68E-4476-9DCE-D631E549B623}"/>
              </a:ext>
            </a:extLst>
          </p:cNvPr>
          <p:cNvSpPr txBox="1"/>
          <p:nvPr/>
        </p:nvSpPr>
        <p:spPr>
          <a:xfrm>
            <a:off x="41748" y="48403"/>
            <a:ext cx="6711463" cy="337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kumimoji="1"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東京都高齢者向けスマートフォン体験事業教室申込書</a:t>
            </a:r>
            <a:endParaRPr kumimoji="1" lang="en-US" altLang="ja-JP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F245E76-8D4F-8C76-D483-9071F0A94A46}"/>
              </a:ext>
            </a:extLst>
          </p:cNvPr>
          <p:cNvSpPr txBox="1"/>
          <p:nvPr/>
        </p:nvSpPr>
        <p:spPr>
          <a:xfrm>
            <a:off x="206500" y="345911"/>
            <a:ext cx="6445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下記に必要事項を記入し、</a:t>
            </a:r>
            <a:r>
              <a:rPr kumimoji="1" lang="ja-JP" altLang="en-US" sz="14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０３</a:t>
            </a:r>
            <a:r>
              <a:rPr kumimoji="1" lang="en-US" altLang="ja-JP" sz="14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-4496-4058</a:t>
            </a:r>
            <a:r>
              <a:rPr kumimoji="1"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へ </a:t>
            </a:r>
            <a:r>
              <a:rPr kumimoji="1" lang="en-US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FAX</a:t>
            </a:r>
            <a:r>
              <a:rPr kumimoji="1"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をお送りください。</a:t>
            </a:r>
            <a:endParaRPr kumimoji="1"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16" name="表 15">
            <a:extLst>
              <a:ext uri="{FF2B5EF4-FFF2-40B4-BE49-F238E27FC236}">
                <a16:creationId xmlns:a16="http://schemas.microsoft.com/office/drawing/2014/main" id="{AA9FE685-1EA2-F3DE-C1AF-144A033DC1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0838703"/>
              </p:ext>
            </p:extLst>
          </p:nvPr>
        </p:nvGraphicFramePr>
        <p:xfrm>
          <a:off x="369000" y="671793"/>
          <a:ext cx="6120000" cy="5551097"/>
        </p:xfrm>
        <a:graphic>
          <a:graphicData uri="http://schemas.openxmlformats.org/drawingml/2006/table">
            <a:tbl>
              <a:tblPr firstRow="1" bandRow="1"/>
              <a:tblGrid>
                <a:gridCol w="1980000">
                  <a:extLst>
                    <a:ext uri="{9D8B030D-6E8A-4147-A177-3AD203B41FA5}">
                      <a16:colId xmlns:a16="http://schemas.microsoft.com/office/drawing/2014/main" val="1335509954"/>
                    </a:ext>
                  </a:extLst>
                </a:gridCol>
                <a:gridCol w="4140000">
                  <a:extLst>
                    <a:ext uri="{9D8B030D-6E8A-4147-A177-3AD203B41FA5}">
                      <a16:colId xmlns:a16="http://schemas.microsoft.com/office/drawing/2014/main" val="3045115627"/>
                    </a:ext>
                  </a:extLst>
                </a:gridCol>
              </a:tblGrid>
              <a:tr h="59630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教室日時</a:t>
                      </a:r>
                      <a:endParaRPr kumimoji="1" lang="en-US" altLang="ja-JP" sz="16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105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※4</a:t>
                      </a:r>
                      <a:r>
                        <a:rPr kumimoji="1" lang="ja-JP" altLang="en-US" sz="105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回コース希望の場合は</a:t>
                      </a:r>
                      <a:endParaRPr kumimoji="1" lang="en-US" altLang="ja-JP" sz="105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05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初回日時を記入</a:t>
                      </a: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令和　　　　年　　　　月　　　日　　　　時～</a:t>
                      </a: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092373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教室会場</a:t>
                      </a: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endParaRPr kumimoji="1" lang="ja-JP" altLang="en-US" sz="16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1507798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カナ氏名</a:t>
                      </a: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endParaRPr kumimoji="1" lang="ja-JP" altLang="en-US" sz="16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3878595"/>
                  </a:ext>
                </a:extLst>
              </a:tr>
              <a:tr h="45529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年代</a:t>
                      </a: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kumimoji="1" lang="ja-JP" altLang="en-US" sz="1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６０歳代　・　</a:t>
                      </a:r>
                      <a:r>
                        <a:rPr kumimoji="1" lang="en-US" altLang="ja-JP" sz="1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70</a:t>
                      </a:r>
                      <a:r>
                        <a:rPr kumimoji="1" lang="ja-JP" altLang="en-US" sz="1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歳代　・　８０歳代　・　９０歳以上</a:t>
                      </a:r>
                      <a:endParaRPr kumimoji="1" lang="en-US" altLang="ja-JP" sz="14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>
                        <a:lnSpc>
                          <a:spcPts val="1800"/>
                        </a:lnSpc>
                      </a:pPr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いずれかに〇をつけてください</a:t>
                      </a: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754079"/>
                  </a:ext>
                </a:extLst>
              </a:tr>
              <a:tr h="45529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性別</a:t>
                      </a: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男　　・　　女　　・　　その他</a:t>
                      </a:r>
                      <a:endParaRPr kumimoji="1" lang="en-US" altLang="ja-JP" sz="16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>
                        <a:lnSpc>
                          <a:spcPts val="1800"/>
                        </a:lnSpc>
                      </a:pPr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いずれかに〇をつけてください</a:t>
                      </a: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692522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電話番号</a:t>
                      </a: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endParaRPr kumimoji="1" lang="ja-JP" altLang="en-US" sz="16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940165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FAX</a:t>
                      </a:r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番号</a:t>
                      </a:r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（お持ちの方）</a:t>
                      </a: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endParaRPr kumimoji="1" lang="ja-JP" altLang="en-US" sz="12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34638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お住まい</a:t>
                      </a:r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（区市町村名）</a:t>
                      </a: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2540640"/>
                  </a:ext>
                </a:extLst>
              </a:tr>
              <a:tr h="45996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スマートフォンの</a:t>
                      </a:r>
                      <a:endParaRPr kumimoji="1" lang="en-US" altLang="ja-JP" sz="14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有無</a:t>
                      </a: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持っている　　・　　　持っていない</a:t>
                      </a:r>
                      <a:endParaRPr kumimoji="1" lang="en-US" altLang="ja-JP" sz="16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>
                        <a:lnSpc>
                          <a:spcPts val="1800"/>
                        </a:lnSpc>
                      </a:pPr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いずれかに〇をつけてください</a:t>
                      </a: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398611"/>
                  </a:ext>
                </a:extLst>
              </a:tr>
              <a:tr h="45529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スマートフォンの機種</a:t>
                      </a:r>
                      <a:endParaRPr kumimoji="1" lang="en-US" altLang="ja-JP" sz="14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（お持ちの方）</a:t>
                      </a:r>
                      <a:endParaRPr kumimoji="1" lang="ja-JP" altLang="en-US" sz="1400" b="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iPhone</a:t>
                      </a:r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・　</a:t>
                      </a:r>
                      <a:r>
                        <a:rPr kumimoji="1" lang="en-US" altLang="ja-JP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Android</a:t>
                      </a:r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・　らくらくホン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いずれかに〇をつけてください</a:t>
                      </a: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0648091"/>
                  </a:ext>
                </a:extLst>
              </a:tr>
              <a:tr h="48643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メール利用の有無</a:t>
                      </a:r>
                      <a:endParaRPr kumimoji="1" lang="en-US" altLang="ja-JP" sz="14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（お持ちの方）</a:t>
                      </a:r>
                      <a:endParaRPr kumimoji="1" lang="ja-JP" altLang="en-US" sz="1400" b="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使っている　　・　　　使っていない</a:t>
                      </a:r>
                      <a:endParaRPr kumimoji="1" lang="en-US" altLang="ja-JP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いずれかに〇をつけてください</a:t>
                      </a: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960242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備考</a:t>
                      </a: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7610396"/>
                  </a:ext>
                </a:extLst>
              </a:tr>
            </a:tbl>
          </a:graphicData>
        </a:graphic>
      </p:graphicFrame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E14B0F5-E5D4-0C79-FDD3-96B3C74E3118}"/>
              </a:ext>
            </a:extLst>
          </p:cNvPr>
          <p:cNvSpPr txBox="1"/>
          <p:nvPr/>
        </p:nvSpPr>
        <p:spPr>
          <a:xfrm>
            <a:off x="4156026" y="9072677"/>
            <a:ext cx="2597186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91440" tIns="45720" rIns="91440" bIns="45720" rtlCol="0" anchor="t">
            <a:spAutoFit/>
          </a:bodyPr>
          <a:lstStyle/>
          <a:p>
            <a:pPr defTabSz="179388"/>
            <a:r>
              <a:rPr kumimoji="1" lang="en-US" altLang="ja-JP" sz="105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05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問合せ先</a:t>
            </a:r>
            <a:r>
              <a:rPr kumimoji="1" lang="en-US" altLang="ja-JP" sz="105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　</a:t>
            </a:r>
            <a:r>
              <a:rPr kumimoji="1" lang="ja-JP" altLang="en-US" sz="105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平日</a:t>
            </a:r>
            <a:r>
              <a:rPr kumimoji="1" lang="en-US" altLang="ja-JP" sz="105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午前9:00～午後5:00</a:t>
            </a:r>
          </a:p>
          <a:p>
            <a:pPr defTabSz="179388"/>
            <a:r>
              <a:rPr kumimoji="1" lang="ja-JP" altLang="en-US" sz="1050" b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スマートフォン普及啓発事業事務局</a:t>
            </a:r>
          </a:p>
          <a:p>
            <a:pPr defTabSz="179388"/>
            <a:r>
              <a:rPr kumimoji="1" lang="ja-JP" altLang="en-US" sz="105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電話：</a:t>
            </a:r>
            <a:r>
              <a:rPr kumimoji="1" lang="en-US" altLang="ja-JP" sz="105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lt"/>
              </a:rPr>
              <a:t>	  03-6316-3169</a:t>
            </a:r>
          </a:p>
          <a:p>
            <a:pPr defTabSz="179388"/>
            <a:r>
              <a:rPr kumimoji="1" lang="en-US" altLang="ja-JP" sz="105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FAX</a:t>
            </a:r>
            <a:r>
              <a:rPr kumimoji="1" lang="ja-JP" altLang="en-US" sz="105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 </a:t>
            </a:r>
            <a:r>
              <a:rPr kumimoji="1" lang="ja-JP" altLang="en-US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０３</a:t>
            </a:r>
            <a:r>
              <a:rPr kumimoji="1" lang="en-US" altLang="ja-JP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-4496-4058</a:t>
            </a:r>
            <a:endParaRPr kumimoji="1" lang="en-US" altLang="ja-JP" sz="1050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Calibri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928061DB-BAC6-198D-C7F8-686FE5116479}"/>
              </a:ext>
            </a:extLst>
          </p:cNvPr>
          <p:cNvSpPr txBox="1"/>
          <p:nvPr/>
        </p:nvSpPr>
        <p:spPr>
          <a:xfrm>
            <a:off x="175367" y="9072677"/>
            <a:ext cx="3869583" cy="73866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 defTabSz="179388">
              <a:buFont typeface="Wingdings" panose="05000000000000000000" pitchFamily="2" charset="2"/>
              <a:buChar char="l"/>
            </a:pPr>
            <a:r>
              <a:rPr kumimoji="1" lang="ja-JP" altLang="en-US" sz="105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こちらの用紙に必要事項をご記入の上、</a:t>
            </a:r>
            <a:r>
              <a:rPr kumimoji="1" lang="en-US" altLang="ja-JP" sz="105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FAX</a:t>
            </a:r>
            <a:r>
              <a:rPr kumimoji="1" lang="ja-JP" altLang="en-US" sz="105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にて送信を　　お願いいたします。</a:t>
            </a:r>
            <a:endParaRPr kumimoji="1" lang="en-US" altLang="ja-JP" sz="1050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indent="-171450" defTabSz="179388">
              <a:buFont typeface="Wingdings" panose="05000000000000000000" pitchFamily="2" charset="2"/>
              <a:buChar char="l"/>
            </a:pPr>
            <a:r>
              <a:rPr kumimoji="1" lang="ja-JP" altLang="en-US" sz="105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当選・落選</a:t>
            </a:r>
            <a:r>
              <a:rPr lang="ja-JP" altLang="en-US" sz="105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</a:rPr>
              <a:t>にかかわらず</a:t>
            </a:r>
            <a:r>
              <a:rPr kumimoji="1" lang="ja-JP" altLang="en-US" sz="105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実施日程の</a:t>
            </a:r>
            <a:r>
              <a:rPr kumimoji="1" lang="en-US" altLang="ja-JP" sz="105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</a:t>
            </a:r>
            <a:r>
              <a:rPr kumimoji="1" lang="ja-JP" altLang="en-US" sz="105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日前までにお電話にて、</a:t>
            </a:r>
            <a:r>
              <a:rPr lang="ja-JP" altLang="en-US" sz="105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</a:rPr>
              <a:t>ご連絡いたします。</a:t>
            </a:r>
          </a:p>
        </p:txBody>
      </p:sp>
      <p:graphicFrame>
        <p:nvGraphicFramePr>
          <p:cNvPr id="42" name="表 41">
            <a:extLst>
              <a:ext uri="{FF2B5EF4-FFF2-40B4-BE49-F238E27FC236}">
                <a16:creationId xmlns:a16="http://schemas.microsoft.com/office/drawing/2014/main" id="{A7378B8A-4A4D-BDE3-4376-6E5EB95E47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838868"/>
              </p:ext>
            </p:extLst>
          </p:nvPr>
        </p:nvGraphicFramePr>
        <p:xfrm>
          <a:off x="611279" y="7509040"/>
          <a:ext cx="5652000" cy="304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9643">
                  <a:extLst>
                    <a:ext uri="{9D8B030D-6E8A-4147-A177-3AD203B41FA5}">
                      <a16:colId xmlns:a16="http://schemas.microsoft.com/office/drawing/2014/main" val="530871587"/>
                    </a:ext>
                  </a:extLst>
                </a:gridCol>
                <a:gridCol w="2652357">
                  <a:extLst>
                    <a:ext uri="{9D8B030D-6E8A-4147-A177-3AD203B41FA5}">
                      <a16:colId xmlns:a16="http://schemas.microsoft.com/office/drawing/2014/main" val="662741553"/>
                    </a:ext>
                  </a:extLst>
                </a:gridCol>
              </a:tblGrid>
              <a:tr h="30451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スマートフォンの</a:t>
                      </a:r>
                      <a:r>
                        <a:rPr lang="ja-JP" altLang="en-US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試用</a:t>
                      </a:r>
                      <a:r>
                        <a:rPr kumimoji="1" lang="ja-JP" altLang="en-US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希望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希望する　 ・  　希望しない</a:t>
                      </a:r>
                      <a:endParaRPr kumimoji="1" lang="en-US" altLang="ja-JP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1897441"/>
                  </a:ext>
                </a:extLst>
              </a:tr>
            </a:tbl>
          </a:graphicData>
        </a:graphic>
      </p:graphicFrame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D59E33F1-A6AC-BA35-2317-3D0BFE11C13C}"/>
              </a:ext>
            </a:extLst>
          </p:cNvPr>
          <p:cNvSpPr txBox="1"/>
          <p:nvPr/>
        </p:nvSpPr>
        <p:spPr>
          <a:xfrm>
            <a:off x="651362" y="6710578"/>
            <a:ext cx="5571834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defTabSz="179388"/>
            <a:r>
              <a:rPr kumimoji="1" lang="ja-JP" altLang="en-US" sz="11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スマートフォンの有無について、持っていないとお答えの方にお伺いします。</a:t>
            </a:r>
            <a:endParaRPr kumimoji="1" lang="en-US" altLang="ja-JP" sz="1100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179388"/>
            <a:r>
              <a:rPr lang="ja-JP" altLang="en-US" sz="11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</a:rPr>
              <a:t>お持ちでない方に、スマートフォンにもっと触れてもらうために、</a:t>
            </a:r>
          </a:p>
          <a:p>
            <a:pPr defTabSz="179388"/>
            <a:r>
              <a:rPr lang="ja-JP" altLang="en-US" sz="11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</a:rPr>
              <a:t>スマートフォンの試用貸出</a:t>
            </a:r>
            <a:r>
              <a:rPr lang="en-US" altLang="ja-JP" sz="11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</a:rPr>
              <a:t>(1</a:t>
            </a:r>
            <a:r>
              <a:rPr lang="ja-JP" altLang="en-US" sz="11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</a:rPr>
              <a:t>回コース：</a:t>
            </a:r>
            <a:r>
              <a:rPr lang="en-US" altLang="ja-JP" sz="11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</a:rPr>
              <a:t>1</a:t>
            </a:r>
            <a:r>
              <a:rPr lang="ja-JP" altLang="en-US" sz="11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</a:rPr>
              <a:t>ヶ月、</a:t>
            </a:r>
            <a:r>
              <a:rPr lang="en-US" altLang="ja-JP" sz="11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</a:rPr>
              <a:t>4</a:t>
            </a:r>
            <a:r>
              <a:rPr lang="ja-JP" altLang="en-US" sz="11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</a:rPr>
              <a:t>回コース：最大</a:t>
            </a:r>
            <a:r>
              <a:rPr lang="en-US" altLang="ja-JP" sz="11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</a:rPr>
              <a:t>3</a:t>
            </a:r>
            <a:r>
              <a:rPr lang="ja-JP" altLang="en-US" sz="11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</a:rPr>
              <a:t>ヶ月）を行っております。</a:t>
            </a:r>
          </a:p>
          <a:p>
            <a:pPr defTabSz="179388"/>
            <a:r>
              <a:rPr kumimoji="1" lang="ja-JP" altLang="en-US" sz="11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スマートフォンの試用貸出を希望される方は、希望するに「◯」をしてください。</a:t>
            </a:r>
            <a:endParaRPr kumimoji="1" lang="en-US" altLang="ja-JP" sz="1100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3E0AA00F-40FC-6E4A-41A0-95D4B8FD11D1}"/>
              </a:ext>
            </a:extLst>
          </p:cNvPr>
          <p:cNvSpPr txBox="1"/>
          <p:nvPr/>
        </p:nvSpPr>
        <p:spPr>
          <a:xfrm>
            <a:off x="517667" y="6193898"/>
            <a:ext cx="5822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BIZ UDPゴシック" panose="020B0400000000000000" pitchFamily="50" charset="-128"/>
              <a:buChar char="※"/>
            </a:pPr>
            <a:r>
              <a:rPr lang="ja-JP" altLang="en-US" sz="12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お申込みにあたり、お伝えになりたいことや、教室当日に特別な配慮が必要な方は、備考欄にご記入ください。（例：車いすの使用、手話通訳、要約筆記などの支援）</a:t>
            </a:r>
            <a:endParaRPr kumimoji="1" lang="ja-JP" altLang="en-US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2753B829-FD79-1A73-5B05-B3D3959C5FF7}"/>
              </a:ext>
            </a:extLst>
          </p:cNvPr>
          <p:cNvSpPr/>
          <p:nvPr/>
        </p:nvSpPr>
        <p:spPr>
          <a:xfrm>
            <a:off x="629279" y="8401618"/>
            <a:ext cx="5616000" cy="61752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lnSpc>
                <a:spcPts val="1600"/>
              </a:lnSpc>
              <a:tabLst>
                <a:tab pos="2152650" algn="l"/>
              </a:tabLst>
            </a:pPr>
            <a:r>
              <a:rPr kumimoji="1" lang="en-US" altLang="ja-JP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1.</a:t>
            </a:r>
            <a:r>
              <a:rPr kumimoji="1" lang="ja-JP" altLang="en-US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運転免許証</a:t>
            </a:r>
            <a:r>
              <a:rPr kumimoji="1" lang="en-US" altLang="ja-JP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</a:p>
          <a:p>
            <a:pPr marL="87313">
              <a:lnSpc>
                <a:spcPts val="1600"/>
              </a:lnSpc>
              <a:tabLst>
                <a:tab pos="2152650" algn="l"/>
              </a:tabLst>
            </a:pPr>
            <a:r>
              <a:rPr kumimoji="1" lang="en-US" altLang="ja-JP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2.</a:t>
            </a:r>
            <a:r>
              <a:rPr kumimoji="1" lang="ja-JP" altLang="en-US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マイナンバーカード</a:t>
            </a:r>
            <a:endParaRPr kumimoji="1" lang="en-US" altLang="ja-JP" sz="11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7313">
              <a:lnSpc>
                <a:spcPts val="1600"/>
              </a:lnSpc>
              <a:tabLst>
                <a:tab pos="2152650" algn="l"/>
              </a:tabLst>
            </a:pPr>
            <a:r>
              <a:rPr kumimoji="1" lang="ja-JP" altLang="en-US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３</a:t>
            </a:r>
            <a:r>
              <a:rPr kumimoji="1" lang="en-US" altLang="ja-JP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.</a:t>
            </a:r>
            <a:r>
              <a:rPr kumimoji="1" lang="ja-JP" altLang="en-US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健康保険証</a:t>
            </a:r>
            <a:r>
              <a:rPr kumimoji="1" lang="en-US" altLang="ja-JP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+</a:t>
            </a:r>
            <a:r>
              <a:rPr kumimoji="1" lang="ja-JP" altLang="en-US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公共料金の領収書　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98C01D00-C777-8FE5-9DE0-46CD56EFBE56}"/>
              </a:ext>
            </a:extLst>
          </p:cNvPr>
          <p:cNvSpPr txBox="1"/>
          <p:nvPr/>
        </p:nvSpPr>
        <p:spPr>
          <a:xfrm>
            <a:off x="1047843" y="7849444"/>
            <a:ext cx="4778872" cy="57708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 rtlCol="0" anchor="t">
            <a:spAutoFit/>
          </a:bodyPr>
          <a:lstStyle/>
          <a:p>
            <a:pPr defTabSz="179388"/>
            <a:r>
              <a:rPr kumimoji="1" lang="ja-JP" altLang="en-US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試用をご希望される場合、当日本人確認書類の提示が必要となります。</a:t>
            </a:r>
            <a:endParaRPr kumimoji="1" lang="en-US" altLang="ja-JP" sz="105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179388"/>
            <a:r>
              <a:rPr kumimoji="1" lang="ja-JP" altLang="en-US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お持ちいただける本人確認書類を下記の一覧から選び、「◯」をしてください。</a:t>
            </a:r>
            <a:endParaRPr kumimoji="1" lang="en-US" altLang="ja-JP" sz="105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179388"/>
            <a:r>
              <a:rPr kumimoji="1"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いずれもお持ちでない方は、事務局までご相談ください。</a:t>
            </a:r>
            <a:endParaRPr kumimoji="1"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BEEB112-7CA2-45B0-234C-FEB55649A39A}"/>
              </a:ext>
            </a:extLst>
          </p:cNvPr>
          <p:cNvSpPr txBox="1"/>
          <p:nvPr/>
        </p:nvSpPr>
        <p:spPr>
          <a:xfrm>
            <a:off x="3551496" y="8433383"/>
            <a:ext cx="27035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 defTabSz="179388"/>
            <a:r>
              <a:rPr kumimoji="1" lang="en-US" altLang="ja-JP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 </a:t>
            </a:r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公共料金の領収書は直近</a:t>
            </a:r>
            <a:r>
              <a:rPr kumimoji="1" lang="en-US" altLang="ja-JP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</a:t>
            </a:r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ヶ月以内に発行されたものが有効となります。　</a:t>
            </a:r>
            <a:endParaRPr kumimoji="1" lang="en-US" altLang="ja-JP" sz="1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indent="180975" defTabSz="179388">
              <a:tabLst>
                <a:tab pos="88900" algn="l"/>
              </a:tabLst>
            </a:pPr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例：電気、ガス、水道、</a:t>
            </a:r>
            <a:r>
              <a:rPr kumimoji="1" lang="en-US" altLang="ja-JP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NHK</a:t>
            </a:r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受信料</a:t>
            </a:r>
            <a:endParaRPr kumimoji="1" lang="en-US" altLang="ja-JP" sz="1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28993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919d2e-a6be-40ee-85a7-de78bd2b57e0" xsi:nil="true"/>
    <lcf76f155ced4ddcb4097134ff3c332f xmlns="910d5bda-48cd-4cf7-8c9e-6bf6dc3a00a0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433EFD73E87AD04A8EB0F415D8B4718D" ma:contentTypeVersion="10" ma:contentTypeDescription="新しいドキュメントを作成します。" ma:contentTypeScope="" ma:versionID="e5f9641a669c5281393f5dcdd3f3247c">
  <xsd:schema xmlns:xsd="http://www.w3.org/2001/XMLSchema" xmlns:xs="http://www.w3.org/2001/XMLSchema" xmlns:p="http://schemas.microsoft.com/office/2006/metadata/properties" xmlns:ns2="910d5bda-48cd-4cf7-8c9e-6bf6dc3a00a0" xmlns:ns3="64919d2e-a6be-40ee-85a7-de78bd2b57e0" targetNamespace="http://schemas.microsoft.com/office/2006/metadata/properties" ma:root="true" ma:fieldsID="36f62750a2fa3d8f7bc5816dd715c118" ns2:_="" ns3:_="">
    <xsd:import namespace="910d5bda-48cd-4cf7-8c9e-6bf6dc3a00a0"/>
    <xsd:import namespace="64919d2e-a6be-40ee-85a7-de78bd2b57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0d5bda-48cd-4cf7-8c9e-6bf6dc3a00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画像タグ" ma:readOnly="false" ma:fieldId="{5cf76f15-5ced-4ddc-b409-7134ff3c332f}" ma:taxonomyMulti="true" ma:sspId="4fc079cf-368d-4738-8e08-a0b0e68d1a9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919d2e-a6be-40ee-85a7-de78bd2b57e0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5c629462-c92a-448d-a97f-efe9bbae4796}" ma:internalName="TaxCatchAll" ma:showField="CatchAllData" ma:web="64919d2e-a6be-40ee-85a7-de78bd2b57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001487E-F6A5-4F55-A4F3-27D0A9B185C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AFFBEBB-2CE4-404F-B7AC-823C3E4EC801}">
  <ds:schemaRefs>
    <ds:schemaRef ds:uri="http://purl.org/dc/terms/"/>
    <ds:schemaRef ds:uri="http://schemas.microsoft.com/office/infopath/2007/PartnerControls"/>
    <ds:schemaRef ds:uri="http://purl.org/dc/dcmitype/"/>
    <ds:schemaRef ds:uri="http://purl.org/dc/elements/1.1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910d5bda-48cd-4cf7-8c9e-6bf6dc3a00a0"/>
    <ds:schemaRef ds:uri="http://schemas.microsoft.com/office/2006/metadata/properties"/>
    <ds:schemaRef ds:uri="64919d2e-a6be-40ee-85a7-de78bd2b57e0"/>
  </ds:schemaRefs>
</ds:datastoreItem>
</file>

<file path=customXml/itemProps3.xml><?xml version="1.0" encoding="utf-8"?>
<ds:datastoreItem xmlns:ds="http://schemas.openxmlformats.org/officeDocument/2006/customXml" ds:itemID="{61A78213-EDB0-4577-97E9-592B07C827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0d5bda-48cd-4cf7-8c9e-6bf6dc3a00a0"/>
    <ds:schemaRef ds:uri="64919d2e-a6be-40ee-85a7-de78bd2b57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2956</TotalTime>
  <Words>463</Words>
  <Application>Microsoft Office PowerPoint</Application>
  <PresentationFormat>A4 210 x 297 mm</PresentationFormat>
  <Paragraphs>52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Arial</vt:lpstr>
      <vt:lpstr>BIZ UDPゴシック</vt:lpstr>
      <vt:lpstr>Calibri</vt:lpstr>
      <vt:lpstr>Calibri Light</vt:lpstr>
      <vt:lpstr>Wingdings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倉坂 和斗</dc:creator>
  <cp:lastModifiedBy>貴洋 川浪</cp:lastModifiedBy>
  <cp:revision>72</cp:revision>
  <cp:lastPrinted>2025-04-16T01:55:26Z</cp:lastPrinted>
  <dcterms:created xsi:type="dcterms:W3CDTF">2022-04-18T07:04:12Z</dcterms:created>
  <dcterms:modified xsi:type="dcterms:W3CDTF">2026-04-13T05:24:03Z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0x010100433EFD73E87AD04A8EB0F415D8B4718D</vt:lpwstr>
  </property>
  <property fmtid="{D5CDD505-2E9C-101B-9397-08002B2CF9AE}" pid="3" name="MediaServiceImageTags">
    <vt:lpwstr/>
  </property>
</Properties>
</file>