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4453" r:id="rId4"/>
  </p:sldMasterIdLst>
  <p:notesMasterIdLst>
    <p:notesMasterId r:id="rId14"/>
  </p:notesMasterIdLst>
  <p:handoutMasterIdLst>
    <p:handoutMasterId r:id="rId15"/>
  </p:handoutMasterIdLst>
  <p:sldIdLst>
    <p:sldId id="308" r:id="rId5"/>
    <p:sldId id="258" r:id="rId6"/>
    <p:sldId id="271" r:id="rId7"/>
    <p:sldId id="272" r:id="rId8"/>
    <p:sldId id="297" r:id="rId9"/>
    <p:sldId id="298" r:id="rId10"/>
    <p:sldId id="299" r:id="rId11"/>
    <p:sldId id="301" r:id="rId12"/>
    <p:sldId id="300" r:id="rId13"/>
  </p:sldIdLst>
  <p:sldSz cx="10693400" cy="756126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" id="{24BFCFE8-6A67-4D33-86B8-D62606512BEC}">
          <p14:sldIdLst>
            <p14:sldId id="308"/>
          </p14:sldIdLst>
        </p14:section>
        <p14:section name="１．業務理解・実施方針" id="{4F2C394F-E415-4CF5-B5E2-FFAC393C858A}">
          <p14:sldIdLst>
            <p14:sldId id="258"/>
          </p14:sldIdLst>
        </p14:section>
        <p14:section name="２．コールセンター運営方法" id="{B5EF4BF6-C285-496F-9D8F-CA76A83221E9}">
          <p14:sldIdLst>
            <p14:sldId id="271"/>
          </p14:sldIdLst>
        </p14:section>
        <p14:section name="３．窓口操作支援" id="{6E0CE78B-CF7E-4CEA-9D2F-A7E62215618C}">
          <p14:sldIdLst>
            <p14:sldId id="272"/>
          </p14:sldIdLst>
        </p14:section>
        <p14:section name="４．実施体制・人員配置" id="{1561F3E0-DA75-442E-98F9-28AAAD99EEBB}">
          <p14:sldIdLst>
            <p14:sldId id="297"/>
          </p14:sldIdLst>
        </p14:section>
        <p14:section name="５．教育・引継ぎ・マニュアル" id="{5EE78949-ED67-4CF9-97ED-FA849307EEC5}">
          <p14:sldIdLst>
            <p14:sldId id="298"/>
          </p14:sldIdLst>
        </p14:section>
        <p14:section name="６．品質管理・改善・報告" id="{5AF03496-14DC-4CE3-BE94-DEFEC39C4DDB}">
          <p14:sldIdLst>
            <p14:sldId id="299"/>
          </p14:sldIdLst>
        </p14:section>
        <p14:section name="７．個人情報保護・情報セキュリティ" id="{FA279C4D-A0D8-45D0-B3E5-C01AC1351023}">
          <p14:sldIdLst>
            <p14:sldId id="301"/>
          </p14:sldIdLst>
        </p14:section>
        <p14:section name="８．コスト" id="{0C2CA358-084B-4FC1-9D67-8E32973C79D3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19685C-EFED-20CB-0A7D-BEAECAEC649C}" name="Ryosuke Kita" initials="RK" userId="S::Ryosuke.Kita@jp.ey.com::5927ea60-9f42-4f6d-b499-eb9dd4c57bdd" providerId="AD"/>
  <p188:author id="{C35B0BAE-337A-F413-D521-6BEE7567D40F}" name="雫石　忠宏" initials="TS" userId="S::Shizukuishi101@mb.city.setagaya.tokyo.jp::1d5ddeb4-5b32-47f5-817a-91db8815f83c" providerId="AD"/>
  <p188:author id="{3857DEC1-72AC-D991-C459-44E36B7B2906}" name="佐藤　佐栄子" initials="佐藤　佐栄子" userId="S::satous@mb.city.setagaya.tokyo.jp::6f6674d1-28f9-49f0-b8be-b78ed38ce90b" providerId="AD"/>
  <p188:author id="{66714BCC-BA3C-674F-79F0-6245B76C7A61}" name="ABeam" initials="KM(A柏真" userId="ABeam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roshi Ogawa" initials="HO" lastIdx="1" clrIdx="0">
    <p:extLst>
      <p:ext uri="{19B8F6BF-5375-455C-9EA6-DF929625EA0E}">
        <p15:presenceInfo xmlns:p15="http://schemas.microsoft.com/office/powerpoint/2012/main" userId="S::Hiroshi.Ogawa2@jp.ey.com::3a3bf3ee-b8dc-49a8-a991-a7bba2d38bee" providerId="AD"/>
      </p:ext>
    </p:extLst>
  </p:cmAuthor>
  <p:cmAuthor id="2" name="Tomoko Shimura" initials="TS" lastIdx="8" clrIdx="1">
    <p:extLst>
      <p:ext uri="{19B8F6BF-5375-455C-9EA6-DF929625EA0E}">
        <p15:presenceInfo xmlns:p15="http://schemas.microsoft.com/office/powerpoint/2012/main" userId="S::Tomoko.Shimura@jp.ey.com::d09e96c5-f352-4702-b755-96815590580b" providerId="AD"/>
      </p:ext>
    </p:extLst>
  </p:cmAuthor>
  <p:cmAuthor id="3" name="Shimpei Goto" initials="SG" lastIdx="14" clrIdx="2">
    <p:extLst>
      <p:ext uri="{19B8F6BF-5375-455C-9EA6-DF929625EA0E}">
        <p15:presenceInfo xmlns:p15="http://schemas.microsoft.com/office/powerpoint/2012/main" userId="S::Shinpei.Goto@jp.ey.com::71e74f6a-b658-40a2-8e9f-cbb22e59e9b4" providerId="AD"/>
      </p:ext>
    </p:extLst>
  </p:cmAuthor>
  <p:cmAuthor id="4" name="Kanayo Kiyokawa" initials="KK" lastIdx="1" clrIdx="3">
    <p:extLst>
      <p:ext uri="{19B8F6BF-5375-455C-9EA6-DF929625EA0E}">
        <p15:presenceInfo xmlns:p15="http://schemas.microsoft.com/office/powerpoint/2012/main" userId="S::Kanayo.Kiyokawa@jp.ey.com::9d0b2bfd-5e40-4736-baf0-d91827108c60" providerId="AD"/>
      </p:ext>
    </p:extLst>
  </p:cmAuthor>
  <p:cmAuthor id="5" name="Tsunehiro Sato" initials="TS" lastIdx="2" clrIdx="4">
    <p:extLst>
      <p:ext uri="{19B8F6BF-5375-455C-9EA6-DF929625EA0E}">
        <p15:presenceInfo xmlns:p15="http://schemas.microsoft.com/office/powerpoint/2012/main" userId="S::Tsunehiro.Sato@jp.ey.com::58814e97-444a-44d2-852b-8f7b6612c0c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D"/>
    <a:srgbClr val="93F0E6"/>
    <a:srgbClr val="FF3399"/>
    <a:srgbClr val="FFFFFF"/>
    <a:srgbClr val="2E2E38"/>
    <a:srgbClr val="747480"/>
    <a:srgbClr val="446894"/>
    <a:srgbClr val="FFE600"/>
    <a:srgbClr val="724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6601" autoAdjust="0"/>
  </p:normalViewPr>
  <p:slideViewPr>
    <p:cSldViewPr showGuides="1">
      <p:cViewPr varScale="1">
        <p:scale>
          <a:sx n="62" d="100"/>
          <a:sy n="62" d="100"/>
        </p:scale>
        <p:origin x="1096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7" d="100"/>
          <a:sy n="77" d="100"/>
        </p:scale>
        <p:origin x="4098" y="10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2E72804-7BAC-488D-BD84-289C3F7E1D46}" type="datetime4">
              <a:rPr lang="ja-JP" altLang="en-US" smtClean="0"/>
              <a:t>2026年3月24日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5pPr marL="1812496" lvl="4"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5pPr>
          </a:lstStyle>
          <a:p>
            <a:pPr lvl="4">
              <a:defRPr/>
            </a:pPr>
            <a:fld id="{2482A4BC-C122-4210-9464-06C118DDE7D9}" type="slidenum">
              <a:rPr lang="ja-JP" altLang="en-US"/>
              <a:pPr lvl="4">
                <a:defRPr/>
              </a:pPr>
              <a:t>‹#›</a:t>
            </a:fld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142" y="9390410"/>
            <a:ext cx="2914588" cy="458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166" tIns="0" rIns="14166" bIns="0" numCol="1" anchor="b" anchorCtr="0" compatLnSpc="1">
            <a:prstTxWarp prst="textNoShape">
              <a:avLst/>
            </a:prstTxWarp>
          </a:bodyPr>
          <a:lstStyle>
            <a:lvl1pPr algn="l" defTabSz="488834" eaLnBrk="0" hangingPunct="0">
              <a:spcAft>
                <a:spcPct val="0"/>
              </a:spcAft>
              <a:buClrTx/>
              <a:buSzTx/>
              <a:buFontTx/>
              <a:buNone/>
              <a:defRPr kumimoji="0" sz="700" i="1">
                <a:solidFill>
                  <a:schemeClr val="accent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754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572DBBCA-8420-45AC-B219-581BC6DE86B8}" type="datetime4">
              <a:rPr lang="ja-JP" altLang="en-US" smtClean="0"/>
              <a:t>2026年3月24日</a:t>
            </a:fld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5175" y="747713"/>
            <a:ext cx="5208588" cy="368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731" y="4688117"/>
            <a:ext cx="4938303" cy="443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4" tIns="45643" rIns="89714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112920-6095-4B0A-AFC9-82E2C2B490B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451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800" y="3156909"/>
            <a:ext cx="9575800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4400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07" y="3150867"/>
            <a:ext cx="144000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1195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4"/>
          <p:cNvSpPr>
            <a:spLocks noGrp="1"/>
          </p:cNvSpPr>
          <p:nvPr>
            <p:ph type="title"/>
          </p:nvPr>
        </p:nvSpPr>
        <p:spPr>
          <a:xfrm>
            <a:off x="792800" y="2002672"/>
            <a:ext cx="6966168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97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0">
            <a:extLst>
              <a:ext uri="{FF2B5EF4-FFF2-40B4-BE49-F238E27FC236}">
                <a16:creationId xmlns:a16="http://schemas.microsoft.com/office/drawing/2014/main" id="{026AAA3A-F4C3-44AC-936E-51D066274F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999" y="180974"/>
            <a:ext cx="10511431" cy="21600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lvl1pPr>
              <a:defRPr lang="ja-JP" altLang="en-US" sz="1600" b="1" spc="20" dirty="0">
                <a:solidFill>
                  <a:schemeClr val="tx2"/>
                </a:solidFill>
                <a:latin typeface="+mj-lt"/>
                <a:ea typeface="Meiryo UI" panose="020B0604030504040204" pitchFamily="50" charset="-128"/>
              </a:defRPr>
            </a:lvl1pPr>
          </a:lstStyle>
          <a:p>
            <a:pPr marL="0" marR="0" lvl="0" indent="0" fontAlgn="auto">
              <a:lnSpc>
                <a:spcPct val="10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kumimoji="1" lang="en-US" altLang="ja-JP" dirty="0"/>
              <a:t>Title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49EE389B-8F2C-4F4D-8CD6-647102A6BA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7430" y="412822"/>
            <a:ext cx="10224000" cy="216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1400">
                <a:latin typeface="+mj-lt"/>
              </a:defRPr>
            </a:lvl1pPr>
            <a:lvl2pPr marL="405633" indent="0">
              <a:buFontTx/>
              <a:buNone/>
              <a:defRPr sz="1400">
                <a:latin typeface="+mj-lt"/>
              </a:defRPr>
            </a:lvl2pPr>
            <a:lvl3pPr marL="825752" indent="0">
              <a:buFontTx/>
              <a:buNone/>
              <a:defRPr sz="1400">
                <a:latin typeface="+mj-lt"/>
              </a:defRPr>
            </a:lvl3pPr>
            <a:lvl4pPr marL="1229575" indent="0">
              <a:buFontTx/>
              <a:buNone/>
              <a:defRPr sz="1400">
                <a:latin typeface="+mj-lt"/>
              </a:defRPr>
            </a:lvl4pPr>
            <a:lvl5pPr marL="1635207" indent="0">
              <a:buFontTx/>
              <a:buNone/>
              <a:defRPr sz="1400">
                <a:latin typeface="+mj-lt"/>
              </a:defRPr>
            </a:lvl5pPr>
          </a:lstStyle>
          <a:p>
            <a:pPr marL="0"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/>
              <a:t>Sub Title (14pt)</a:t>
            </a:r>
            <a:endParaRPr kumimoji="1" lang="ja-JP" altLang="en-US" dirty="0"/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0563DD4D-02C7-312B-6A7E-DDD3D9451EB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639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56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54" r:id="rId2"/>
    <p:sldLayoutId id="2147484463" r:id="rId3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1" pos="3368" userDrawn="1">
          <p15:clr>
            <a:srgbClr val="F26B43"/>
          </p15:clr>
        </p15:guide>
        <p15:guide id="32" orient="horz" pos="23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4">
            <a:extLst>
              <a:ext uri="{FF2B5EF4-FFF2-40B4-BE49-F238E27FC236}">
                <a16:creationId xmlns:a16="http://schemas.microsoft.com/office/drawing/2014/main" id="{0E413990-F515-47AC-B3A9-182FFD1342CF}"/>
              </a:ext>
            </a:extLst>
          </p:cNvPr>
          <p:cNvSpPr>
            <a:spLocks noGrp="1"/>
          </p:cNvSpPr>
          <p:nvPr/>
        </p:nvSpPr>
        <p:spPr>
          <a:xfrm>
            <a:off x="360146" y="270241"/>
            <a:ext cx="1620180" cy="360040"/>
          </a:xfrm>
          <a:prstGeom prst="rect">
            <a:avLst/>
          </a:prstGeom>
        </p:spPr>
        <p:txBody>
          <a:bodyPr lIns="0" tIns="0" rIns="0" bIns="0" anchor="t"/>
          <a:lstStyle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ja-JP" altLang="en-US" sz="1400" dirty="0"/>
              <a:t>（様式５）提案書</a:t>
            </a:r>
          </a:p>
        </p:txBody>
      </p:sp>
      <p:sp>
        <p:nvSpPr>
          <p:cNvPr id="6" name="タイトル 4">
            <a:extLst>
              <a:ext uri="{FF2B5EF4-FFF2-40B4-BE49-F238E27FC236}">
                <a16:creationId xmlns:a16="http://schemas.microsoft.com/office/drawing/2014/main" id="{D6A5126C-B397-9D68-ADB0-E339A63A0B4E}"/>
              </a:ext>
            </a:extLst>
          </p:cNvPr>
          <p:cNvSpPr txBox="1">
            <a:spLocks/>
          </p:cNvSpPr>
          <p:nvPr/>
        </p:nvSpPr>
        <p:spPr>
          <a:xfrm>
            <a:off x="504162" y="717028"/>
            <a:ext cx="4446494" cy="360040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世田谷区ＤＸ推進担当部ＤＸ推進担当課　あて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942BB48C-D9BE-F847-6D37-CAD44A418BD7}"/>
              </a:ext>
            </a:extLst>
          </p:cNvPr>
          <p:cNvSpPr txBox="1">
            <a:spLocks/>
          </p:cNvSpPr>
          <p:nvPr/>
        </p:nvSpPr>
        <p:spPr>
          <a:xfrm>
            <a:off x="252134" y="2754517"/>
            <a:ext cx="10045116" cy="2070230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 marL="698500" algn="ctr"/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「せたがや</a:t>
            </a:r>
            <a:r>
              <a:rPr lang="en-US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Pay</a:t>
            </a:r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区民認証」及び「東京アプリ生活応援事業」実施に伴う高齢者等への操作支援業務委託</a:t>
            </a:r>
            <a:endParaRPr lang="en-US" altLang="ja-JP" sz="3200" kern="100" dirty="0">
              <a:effectLst/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698500" algn="ctr"/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提案書</a:t>
            </a:r>
            <a:endParaRPr lang="ja-JP" altLang="ja-JP" sz="3200" kern="100" dirty="0">
              <a:effectLst/>
              <a:latin typeface="Century" panose="020406040505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タイトル 4">
            <a:extLst>
              <a:ext uri="{FF2B5EF4-FFF2-40B4-BE49-F238E27FC236}">
                <a16:creationId xmlns:a16="http://schemas.microsoft.com/office/drawing/2014/main" id="{558BE3F9-D538-1BBB-EBC2-C7B75726B1D0}"/>
              </a:ext>
            </a:extLst>
          </p:cNvPr>
          <p:cNvSpPr txBox="1">
            <a:spLocks/>
          </p:cNvSpPr>
          <p:nvPr/>
        </p:nvSpPr>
        <p:spPr>
          <a:xfrm>
            <a:off x="6300806" y="6462929"/>
            <a:ext cx="4140460" cy="828092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提出年月　：　令和８年○月</a:t>
            </a:r>
            <a:endParaRPr lang="en-US" altLang="ja-JP" sz="1600" dirty="0"/>
          </a:p>
          <a:p>
            <a:pPr>
              <a:spcAft>
                <a:spcPts val="0"/>
              </a:spcAft>
            </a:pPr>
            <a:r>
              <a:rPr lang="ja-JP" altLang="en-US" sz="1600" dirty="0"/>
              <a:t>事業者名　：　○○○○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125FCD-1094-CDD6-39D7-8AE25858C471}"/>
              </a:ext>
            </a:extLst>
          </p:cNvPr>
          <p:cNvSpPr/>
          <p:nvPr/>
        </p:nvSpPr>
        <p:spPr>
          <a:xfrm>
            <a:off x="7146900" y="196319"/>
            <a:ext cx="3366374" cy="151216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注）</a:t>
            </a:r>
            <a:endParaRPr lang="en-US" altLang="ja-JP" sz="1200" dirty="0">
              <a:solidFill>
                <a:schemeClr val="tx2"/>
              </a:solidFill>
            </a:endParaRPr>
          </a:p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副本の作成にあたって</a:t>
            </a:r>
            <a:r>
              <a:rPr lang="ja-JP" altLang="en-US" sz="1200">
                <a:solidFill>
                  <a:schemeClr val="tx2"/>
                </a:solidFill>
              </a:rPr>
              <a:t>は、正本</a:t>
            </a:r>
            <a:r>
              <a:rPr kumimoji="1" lang="ja-JP" altLang="en-US" sz="1200">
                <a:solidFill>
                  <a:schemeClr val="tx2"/>
                </a:solidFill>
              </a:rPr>
              <a:t>から</a:t>
            </a:r>
            <a:r>
              <a:rPr kumimoji="1" lang="ja-JP" altLang="en-US" sz="1200" dirty="0">
                <a:solidFill>
                  <a:schemeClr val="tx2"/>
                </a:solidFill>
              </a:rPr>
              <a:t>、事業者名または事業者名が推察できる表現を除いてください。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3463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１．業務理解・実施方針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98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</a:t>
            </a:r>
            <a:r>
              <a:rPr lang="ja-JP" altLang="en-US" dirty="0"/>
              <a:t>コールセンター運営方法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719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587-93EE-4C2F-8407-DC4FDECB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</a:t>
            </a:r>
            <a:r>
              <a:rPr lang="ja-JP" altLang="en-US" dirty="0"/>
              <a:t>窓口操作支援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7067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B4A72-4372-7F12-E4E5-7959FCA9C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1F2AE-B482-DE26-71B9-36F4B45A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</a:t>
            </a:r>
            <a:r>
              <a:rPr kumimoji="1" lang="ja-JP" altLang="en-US" dirty="0"/>
              <a:t>．</a:t>
            </a:r>
            <a:r>
              <a:rPr lang="ja-JP" altLang="en-US" dirty="0"/>
              <a:t>実施体制・人員配置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690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3CF3-F845-9085-5094-BDA3183F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5C970F-2859-6FDF-3911-05BC32BC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５．</a:t>
            </a:r>
            <a:r>
              <a:rPr lang="ja-JP" altLang="en-US" dirty="0"/>
              <a:t>教育・引継ぎ・マニュアル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1684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CFC5A-1784-55D6-4062-6C2702083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D95EF8-F540-D02A-6761-71BEE2B4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６</a:t>
            </a:r>
            <a:r>
              <a:rPr kumimoji="1" lang="ja-JP" altLang="en-US" dirty="0"/>
              <a:t>．</a:t>
            </a:r>
            <a:r>
              <a:rPr lang="ja-JP" altLang="en-US" dirty="0"/>
              <a:t>品質管理・改善・報告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4244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2BAD6-C30B-A353-AFD8-AA4A61E38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79B20A-AE04-33A1-D16F-712B236BF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７．</a:t>
            </a:r>
            <a:r>
              <a:rPr lang="ja-JP" altLang="en-US" dirty="0"/>
              <a:t>個人情報保護・情報セキュリティ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005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9AEC9-364C-11F7-5D0A-41878BDE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6B424-091F-1F82-EFF6-0E236750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８</a:t>
            </a:r>
            <a:r>
              <a:rPr kumimoji="1" lang="ja-JP" altLang="en-US" dirty="0"/>
              <a:t>．</a:t>
            </a:r>
            <a:r>
              <a:rPr lang="ja-JP" altLang="en-US" dirty="0"/>
              <a:t>コスト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8938014"/>
      </p:ext>
    </p:extLst>
  </p:cSld>
  <p:clrMapOvr>
    <a:masterClrMapping/>
  </p:clrMapOvr>
</p:sld>
</file>

<file path=ppt/theme/theme1.xml><?xml version="1.0" encoding="utf-8"?>
<a:theme xmlns:a="http://schemas.openxmlformats.org/drawingml/2006/main" name="Consulting Template-1a Proposal v2.3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Consulting Template-1a Proposal A4 Landscape JPN 20221108 (v2.3).pptx" id="{E59B43AD-7B13-40E4-B1A4-3B5CD308E9B9}" vid="{FC092422-0B27-4CE4-8820-06D834EA5043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FDC204"/>
      </a:dk2>
      <a:lt2>
        <a:srgbClr val="FFFFFF"/>
      </a:lt2>
      <a:accent1>
        <a:srgbClr val="F00000"/>
      </a:accent1>
      <a:accent2>
        <a:srgbClr val="00B511"/>
      </a:accent2>
      <a:accent3>
        <a:srgbClr val="FFFFFF"/>
      </a:accent3>
      <a:accent4>
        <a:srgbClr val="000000"/>
      </a:accent4>
      <a:accent5>
        <a:srgbClr val="F6AAAA"/>
      </a:accent5>
      <a:accent6>
        <a:srgbClr val="00A40E"/>
      </a:accent6>
      <a:hlink>
        <a:srgbClr val="F66708"/>
      </a:hlink>
      <a:folHlink>
        <a:srgbClr val="0097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ebe21a9-647b-4761-b64d-012dd7943c7c">
      <Terms xmlns="http://schemas.microsoft.com/office/infopath/2007/PartnerControls"/>
    </lcf76f155ced4ddcb4097134ff3c332f>
    <TaxCatchAll xmlns="1d10a57a-0fca-4c37-b437-ec3f053415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DF40ECD67BFDA448F7C9094FE7F7DD6" ma:contentTypeVersion="14" ma:contentTypeDescription="新しいドキュメントを作成します。" ma:contentTypeScope="" ma:versionID="2238886f039388d51a27e431d902bcba">
  <xsd:schema xmlns:xsd="http://www.w3.org/2001/XMLSchema" xmlns:xs="http://www.w3.org/2001/XMLSchema" xmlns:p="http://schemas.microsoft.com/office/2006/metadata/properties" xmlns:ns2="6ebe21a9-647b-4761-b64d-012dd7943c7c" xmlns:ns3="1d10a57a-0fca-4c37-b437-ec3f0534152c" targetNamespace="http://schemas.microsoft.com/office/2006/metadata/properties" ma:root="true" ma:fieldsID="bb65893f00ef30ac89163c92088256a1" ns2:_="" ns3:_="">
    <xsd:import namespace="6ebe21a9-647b-4761-b64d-012dd7943c7c"/>
    <xsd:import namespace="1d10a57a-0fca-4c37-b437-ec3f053415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e21a9-647b-4761-b64d-012dd7943c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1c12ca15-d75a-4e6f-b212-e447ae3c3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0a57a-0fca-4c37-b437-ec3f053415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8e8d1f1-3d98-4c45-821c-7312beb69010}" ma:internalName="TaxCatchAll" ma:showField="CatchAllData" ma:web="1d10a57a-0fca-4c37-b437-ec3f053415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9CEC12-B6F4-4434-BA4C-E450BB15D79F}">
  <ds:schemaRefs>
    <ds:schemaRef ds:uri="http://purl.org/dc/dcmitype/"/>
    <ds:schemaRef ds:uri="http://schemas.microsoft.com/office/2006/documentManagement/types"/>
    <ds:schemaRef ds:uri="a4bc6d42-7fd9-4269-80a8-4873a42f1a43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6ebe21a9-647b-4761-b64d-012dd7943c7c"/>
    <ds:schemaRef ds:uri="1d10a57a-0fca-4c37-b437-ec3f0534152c"/>
  </ds:schemaRefs>
</ds:datastoreItem>
</file>

<file path=customXml/itemProps2.xml><?xml version="1.0" encoding="utf-8"?>
<ds:datastoreItem xmlns:ds="http://schemas.openxmlformats.org/officeDocument/2006/customXml" ds:itemID="{423DC887-E0AA-456F-B20B-B7BDB01A34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3CFEED-FBC3-4386-AE29-8AE29FEFAD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be21a9-647b-4761-b64d-012dd7943c7c"/>
    <ds:schemaRef ds:uri="1d10a57a-0fca-4c37-b437-ec3f053415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36fffe2-e74d-4f21-833f-6f054a10cb50}" enabled="1" method="Privileged" siteId="{a4dd5294-24e4-4102-8420-cb86d0baae1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Consulting Template-1a Proposal A4 Landscape JPN 20221108 (v2.3)</Template>
  <TotalTime>468</TotalTime>
  <Words>128</Words>
  <Application>Microsoft Office PowerPoint</Application>
  <PresentationFormat>ユーザー設定</PresentationFormat>
  <Paragraphs>16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EYInterstate</vt:lpstr>
      <vt:lpstr>EYInterstate Light</vt:lpstr>
      <vt:lpstr>Meiryo UI</vt:lpstr>
      <vt:lpstr>Arial</vt:lpstr>
      <vt:lpstr>Century</vt:lpstr>
      <vt:lpstr>Consulting Template-1a Proposal v2.3</vt:lpstr>
      <vt:lpstr>PowerPoint プレゼンテーション</vt:lpstr>
      <vt:lpstr>１．業務理解・実施方針</vt:lpstr>
      <vt:lpstr>２．コールセンター運営方法</vt:lpstr>
      <vt:lpstr>３．窓口操作支援</vt:lpstr>
      <vt:lpstr>４．実施体制・人員配置</vt:lpstr>
      <vt:lpstr>５．教育・引継ぎ・マニュアル</vt:lpstr>
      <vt:lpstr>６．品質管理・改善・報告</vt:lpstr>
      <vt:lpstr>７．個人情報保護・情報セキュリティ</vt:lpstr>
      <vt:lpstr>８．コスト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cp:keywords/>
  <cp:lastModifiedBy>飯田　和貴</cp:lastModifiedBy>
  <cp:revision>1</cp:revision>
  <cp:lastPrinted>2023-01-17T09:29:05Z</cp:lastPrinted>
  <dcterms:created xsi:type="dcterms:W3CDTF">2022-12-12T06:27:36Z</dcterms:created>
  <dcterms:modified xsi:type="dcterms:W3CDTF">2026-03-24T07:22:57Z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0x010100EDF40ECD67BFDA448F7C9094FE7F7DD6</vt:lpwstr>
  </property>
  <property fmtid="{D5CDD505-2E9C-101B-9397-08002B2CF9AE}" pid="3" name="MSIP_Label_64fafcf9-c147-421a-8327-825d1804156c_SiteId">
    <vt:lpwstr>a4dd5294-24e4-4102-8420-cb86d0baae1e</vt:lpwstr>
  </property>
  <property fmtid="{D5CDD505-2E9C-101B-9397-08002B2CF9AE}" pid="4" name="MSIP_Label_64fafcf9-c147-421a-8327-825d1804156c_SetDate">
    <vt:lpwstr>2025-10-18T05:08:32Z</vt:lpwstr>
  </property>
  <property fmtid="{D5CDD505-2E9C-101B-9397-08002B2CF9AE}" pid="5" name="MSIP_Label_64fafcf9-c147-421a-8327-825d1804156c_Name">
    <vt:lpwstr>64fafcf9-c147-421a-8327-825d1804156c</vt:lpwstr>
  </property>
  <property fmtid="{D5CDD505-2E9C-101B-9397-08002B2CF9AE}" pid="6" name="MSIP_Label_64fafcf9-c147-421a-8327-825d1804156c_Method">
    <vt:lpwstr>Standard</vt:lpwstr>
  </property>
  <property fmtid="{D5CDD505-2E9C-101B-9397-08002B2CF9AE}" pid="7" name="MSIP_Label_64fafcf9-c147-421a-8327-825d1804156c_Enabled">
    <vt:lpwstr>true</vt:lpwstr>
  </property>
  <property fmtid="{D5CDD505-2E9C-101B-9397-08002B2CF9AE}" pid="8" name="MSIP_Label_64fafcf9-c147-421a-8327-825d1804156c_ContentBits">
    <vt:lpwstr>8</vt:lpwstr>
  </property>
  <property fmtid="{D5CDD505-2E9C-101B-9397-08002B2CF9AE}" pid="9" name="MediaServiceImageTags">
    <vt:lpwstr/>
  </property>
</Properties>
</file>