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</p:sldIdLst>
  <p:sldSz cx="7559675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2A3D4A-0772-9910-4FD8-AB12320CCAB2}" name="谷口　太洋" initials="谷口" userId="S::taniguchi108@mb.city.setagaya.tokyo.jp::64d312af-997e-4fcc-a1cb-90910b002b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AFF"/>
    <a:srgbClr val="69CEF5"/>
    <a:srgbClr val="73D2FE"/>
    <a:srgbClr val="F7FAFF"/>
    <a:srgbClr val="67CDF4"/>
    <a:srgbClr val="FBFEFF"/>
    <a:srgbClr val="A2A6E6"/>
    <a:srgbClr val="F0F1FE"/>
    <a:srgbClr val="FF3B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41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20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73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82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82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82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82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82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82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95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49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44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3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70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D34E77-69AC-4D8B-8F81-78BDD3AB2D45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A1390-92B4-4FA0-A2F7-04BEA0E64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80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kumimoji="1"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kumimoji="1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3.wdp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2F17F47-1554-A55B-89B8-FFC98E4F7E18}"/>
              </a:ext>
            </a:extLst>
          </p:cNvPr>
          <p:cNvSpPr/>
          <p:nvPr/>
        </p:nvSpPr>
        <p:spPr>
          <a:xfrm>
            <a:off x="-10333" y="-6568"/>
            <a:ext cx="7559675" cy="5334218"/>
          </a:xfrm>
          <a:prstGeom prst="rect">
            <a:avLst/>
          </a:prstGeom>
          <a:gradFill>
            <a:gsLst>
              <a:gs pos="0">
                <a:srgbClr val="5B8AFF"/>
              </a:gs>
              <a:gs pos="98000">
                <a:srgbClr val="FBFEFF"/>
              </a:gs>
              <a:gs pos="52972">
                <a:srgbClr val="CBDBFF"/>
              </a:gs>
              <a:gs pos="76000">
                <a:srgbClr val="FBFE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BA102CA-30A0-0804-2B56-0998BB8E2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/>
          <a:stretch/>
        </p:blipFill>
        <p:spPr>
          <a:xfrm>
            <a:off x="1196216" y="-6568"/>
            <a:ext cx="4902452" cy="336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 descr="図形, アイコン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73C718-3938-7342-58F0-578EEA11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714" l="5435" r="91304">
                        <a14:foregroundMark x1="7609" y1="72857" x2="19565" y2="65714"/>
                        <a14:foregroundMark x1="5435" y1="71429" x2="5435" y2="71429"/>
                        <a14:foregroundMark x1="85870" y1="30000" x2="83696" y2="48571"/>
                        <a14:foregroundMark x1="25000" y1="30000" x2="25000" y2="30000"/>
                        <a14:foregroundMark x1="25000" y1="30000" x2="32609" y2="35714"/>
                        <a14:foregroundMark x1="91304" y1="37143" x2="92391" y2="31429"/>
                        <a14:foregroundMark x1="68478" y1="85714" x2="58696" y2="85714"/>
                        <a14:foregroundMark x1="66304" y1="95714" x2="59783" y2="82857"/>
                        <a14:foregroundMark x1="22826" y1="35714" x2="543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17">
            <a:off x="238062" y="4354749"/>
            <a:ext cx="864511" cy="6577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9B0EBF2-872A-0D52-6A06-C052370775AA}"/>
              </a:ext>
            </a:extLst>
          </p:cNvPr>
          <p:cNvSpPr/>
          <p:nvPr/>
        </p:nvSpPr>
        <p:spPr>
          <a:xfrm>
            <a:off x="3912233" y="2989538"/>
            <a:ext cx="3520137" cy="7062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私たちは　</a:t>
            </a: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燃えないごみ</a:t>
            </a:r>
            <a:endParaRPr kumimoji="1"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（産業廃棄物）　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へ入れてください</a:t>
            </a:r>
            <a:endParaRPr kumimoji="1" lang="ja-JP" altLang="en-US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A919FD-E1FC-15D9-696B-B88378EAF729}"/>
              </a:ext>
            </a:extLst>
          </p:cNvPr>
          <p:cNvSpPr/>
          <p:nvPr/>
        </p:nvSpPr>
        <p:spPr>
          <a:xfrm>
            <a:off x="113595" y="2986725"/>
            <a:ext cx="3520137" cy="7062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私たちは　</a:t>
            </a:r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リサイクル</a:t>
            </a:r>
            <a:endParaRPr kumimoji="1" lang="en-US" altLang="ja-JP" sz="28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</a:t>
            </a:r>
            <a:r>
              <a:rPr kumimoji="1"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してください　</a:t>
            </a:r>
            <a:endParaRPr kumimoji="1" lang="ja-JP" altLang="en-US" sz="28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Picture 6" descr="ホッチキスで留めた紙 – イラストせんせい|使いやすいフリー素材集">
            <a:extLst>
              <a:ext uri="{FF2B5EF4-FFF2-40B4-BE49-F238E27FC236}">
                <a16:creationId xmlns:a16="http://schemas.microsoft.com/office/drawing/2014/main" id="{93350ED9-A28E-F190-BF93-8E8FD4B0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80">
            <a:off x="1259681" y="4252318"/>
            <a:ext cx="869396" cy="8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832929-5EE2-585C-2ED7-9F0A62208F40}"/>
              </a:ext>
            </a:extLst>
          </p:cNvPr>
          <p:cNvSpPr txBox="1"/>
          <p:nvPr/>
        </p:nvSpPr>
        <p:spPr>
          <a:xfrm>
            <a:off x="59419" y="3698068"/>
            <a:ext cx="387249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ホッチキスのついた紙、付箋、お菓子の箱等</a:t>
            </a:r>
            <a:endParaRPr kumimoji="1"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u="sng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「汚れてない紙」</a:t>
            </a:r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はリサイクルしましょう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BD2C01-2845-B403-D40F-CC2A4C2E8CF7}"/>
              </a:ext>
            </a:extLst>
          </p:cNvPr>
          <p:cNvSpPr txBox="1"/>
          <p:nvPr/>
        </p:nvSpPr>
        <p:spPr>
          <a:xfrm>
            <a:off x="4013586" y="3683660"/>
            <a:ext cx="3403438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お弁当のパックなど、プラスチックは、</a:t>
            </a:r>
            <a:endParaRPr kumimoji="1"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u="sng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燃えないごみ</a:t>
            </a:r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として捨てましょう</a:t>
            </a:r>
            <a:endParaRPr kumimoji="1"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937F612-930C-916B-7775-3F1349AD42FD}"/>
              </a:ext>
            </a:extLst>
          </p:cNvPr>
          <p:cNvSpPr txBox="1"/>
          <p:nvPr/>
        </p:nvSpPr>
        <p:spPr>
          <a:xfrm>
            <a:off x="1404206" y="4476626"/>
            <a:ext cx="58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</a:t>
            </a:r>
            <a:endParaRPr kumimoji="1" lang="ja-JP" altLang="en-US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CEFEC0-B56D-9C1F-331E-AC240016A8ED}"/>
              </a:ext>
            </a:extLst>
          </p:cNvPr>
          <p:cNvSpPr txBox="1"/>
          <p:nvPr/>
        </p:nvSpPr>
        <p:spPr>
          <a:xfrm>
            <a:off x="391951" y="4495885"/>
            <a:ext cx="58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付箋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7653C7-9C59-2A47-0FD7-76EC1AD37281}"/>
              </a:ext>
            </a:extLst>
          </p:cNvPr>
          <p:cNvSpPr txBox="1"/>
          <p:nvPr/>
        </p:nvSpPr>
        <p:spPr>
          <a:xfrm>
            <a:off x="5672301" y="4857448"/>
            <a:ext cx="1657241" cy="307777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お弁当の空き箱</a:t>
            </a:r>
            <a:endParaRPr kumimoji="1" lang="ja-JP" altLang="en-US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EA4B21-D706-C52D-FA08-52C59DE0EE2E}"/>
              </a:ext>
            </a:extLst>
          </p:cNvPr>
          <p:cNvSpPr txBox="1"/>
          <p:nvPr/>
        </p:nvSpPr>
        <p:spPr>
          <a:xfrm>
            <a:off x="4081291" y="4710729"/>
            <a:ext cx="1480288" cy="52322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お菓子の包み紙</a:t>
            </a:r>
            <a:endParaRPr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（プラスチック）</a:t>
            </a:r>
          </a:p>
        </p:txBody>
      </p:sp>
      <p:pic>
        <p:nvPicPr>
          <p:cNvPr id="2" name="図 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B860A575-207E-B1F4-3EC1-5248C0BB7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48" y="3791355"/>
            <a:ext cx="379311" cy="379311"/>
          </a:xfrm>
          <a:prstGeom prst="rect">
            <a:avLst/>
          </a:prstGeom>
        </p:spPr>
      </p:pic>
      <p:sp>
        <p:nvSpPr>
          <p:cNvPr id="24" name="楕円 23">
            <a:extLst>
              <a:ext uri="{FF2B5EF4-FFF2-40B4-BE49-F238E27FC236}">
                <a16:creationId xmlns:a16="http://schemas.microsoft.com/office/drawing/2014/main" id="{2BC78C40-1C43-9911-1AA7-B1750EFFD628}"/>
              </a:ext>
            </a:extLst>
          </p:cNvPr>
          <p:cNvSpPr/>
          <p:nvPr/>
        </p:nvSpPr>
        <p:spPr>
          <a:xfrm rot="20799320">
            <a:off x="91278" y="325539"/>
            <a:ext cx="2268451" cy="9667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3510E5-9218-B254-2EF6-61EAD4F0ADDB}"/>
              </a:ext>
            </a:extLst>
          </p:cNvPr>
          <p:cNvSpPr txBox="1"/>
          <p:nvPr/>
        </p:nvSpPr>
        <p:spPr>
          <a:xfrm rot="20725490">
            <a:off x="181478" y="414843"/>
            <a:ext cx="233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HELP</a:t>
            </a:r>
            <a:r>
              <a:rPr kumimoji="1" lang="ja-JP" altLang="en-US" sz="36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r>
              <a:rPr kumimoji="1" lang="en-US" altLang="ja-JP" sz="36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endParaRPr kumimoji="1" lang="ja-JP" altLang="en-US" sz="3600" b="1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087780A-0932-8ED4-E422-CD5FB2E2686B}"/>
              </a:ext>
            </a:extLst>
          </p:cNvPr>
          <p:cNvSpPr txBox="1"/>
          <p:nvPr/>
        </p:nvSpPr>
        <p:spPr>
          <a:xfrm>
            <a:off x="194612" y="2167882"/>
            <a:ext cx="7107442" cy="76944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私たちを　</a:t>
            </a:r>
            <a:r>
              <a:rPr kumimoji="1" lang="ja-JP" altLang="en-US" sz="44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燃やさないでください</a:t>
            </a:r>
            <a:endParaRPr kumimoji="1" lang="ja-JP" altLang="en-US" sz="3600" b="1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7B36A0CD-36A4-3F1F-DDF3-0E67FF591F08}"/>
              </a:ext>
            </a:extLst>
          </p:cNvPr>
          <p:cNvSpPr/>
          <p:nvPr/>
        </p:nvSpPr>
        <p:spPr>
          <a:xfrm>
            <a:off x="5996961" y="145747"/>
            <a:ext cx="1356568" cy="1213955"/>
          </a:xfrm>
          <a:prstGeom prst="ellipse">
            <a:avLst/>
          </a:prstGeom>
          <a:solidFill>
            <a:srgbClr val="F7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F943BB7-785D-E68F-025F-9294E22DF9AA}"/>
              </a:ext>
            </a:extLst>
          </p:cNvPr>
          <p:cNvSpPr txBox="1"/>
          <p:nvPr/>
        </p:nvSpPr>
        <p:spPr>
          <a:xfrm>
            <a:off x="5828574" y="285218"/>
            <a:ext cx="1720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事業系</a:t>
            </a:r>
            <a:r>
              <a:rPr kumimoji="1" lang="ja-JP" altLang="en-US" sz="12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ごみは</a:t>
            </a:r>
            <a:endParaRPr kumimoji="1" lang="en-US" altLang="ja-JP" sz="1400" b="1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家庭</a:t>
            </a:r>
            <a:r>
              <a:rPr kumimoji="1" lang="ja-JP" altLang="en-US" sz="12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ごみと</a:t>
            </a:r>
            <a:endParaRPr kumimoji="1" lang="en-US" altLang="ja-JP" sz="1400" b="1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分別</a:t>
            </a:r>
            <a:r>
              <a:rPr kumimoji="1" lang="ja-JP" altLang="en-US" sz="12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kumimoji="1" lang="ja-JP" altLang="en-US" sz="14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異</a:t>
            </a:r>
            <a:r>
              <a:rPr kumimoji="1" lang="ja-JP" altLang="en-US" sz="1200" b="1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なります</a:t>
            </a:r>
            <a:endParaRPr kumimoji="1" lang="ja-JP" altLang="en-US" sz="2000" b="1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5" name="図 34" descr="文字の書かれた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D120F22-C0F3-F48F-2CEF-CE956BACE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95050" l="8397" r="89313">
                        <a14:foregroundMark x1="60305" y1="89109" x2="75573" y2="88119"/>
                        <a14:foregroundMark x1="8397" y1="53465" x2="8397" y2="53465"/>
                        <a14:foregroundMark x1="67939" y1="95050" x2="62595" y2="9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75" y="4168869"/>
            <a:ext cx="1058543" cy="81612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EF32B7-BEB4-3CCA-586F-55C17FFD9A22}"/>
              </a:ext>
            </a:extLst>
          </p:cNvPr>
          <p:cNvSpPr txBox="1"/>
          <p:nvPr/>
        </p:nvSpPr>
        <p:spPr>
          <a:xfrm>
            <a:off x="2184377" y="4837530"/>
            <a:ext cx="1480288" cy="307777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お菓子の空き箱</a:t>
            </a:r>
            <a:endParaRPr kumimoji="1" lang="ja-JP" altLang="en-US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6" name="図 35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1813726F-B23B-CC81-4E60-D0988D56983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6540" t="18085" r="4383" b="25230"/>
          <a:stretch>
            <a:fillRect/>
          </a:stretch>
        </p:blipFill>
        <p:spPr>
          <a:xfrm>
            <a:off x="5917009" y="4160984"/>
            <a:ext cx="1167823" cy="850352"/>
          </a:xfrm>
          <a:prstGeom prst="rect">
            <a:avLst/>
          </a:prstGeom>
        </p:spPr>
      </p:pic>
      <p:pic>
        <p:nvPicPr>
          <p:cNvPr id="37" name="図 36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BC3C410-8A19-6B1A-B971-C2E622FC0EB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593" r="17684"/>
          <a:stretch>
            <a:fillRect/>
          </a:stretch>
        </p:blipFill>
        <p:spPr>
          <a:xfrm rot="285920">
            <a:off x="4698000" y="4153783"/>
            <a:ext cx="601080" cy="659921"/>
          </a:xfrm>
          <a:prstGeom prst="rect">
            <a:avLst/>
          </a:prstGeom>
        </p:spPr>
      </p:pic>
      <p:pic>
        <p:nvPicPr>
          <p:cNvPr id="38" name="図 37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5470AAF4-8B97-81AA-F2DC-9EEAC93D27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212" t="21705" r="54228" b="29932"/>
          <a:stretch>
            <a:fillRect/>
          </a:stretch>
        </p:blipFill>
        <p:spPr>
          <a:xfrm rot="411466">
            <a:off x="4361851" y="4328104"/>
            <a:ext cx="470203" cy="4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43053-64A9-7F4D-57C8-B5D94D65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94DC7A-4A0F-5F4F-9394-0CC9F8968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1" b="95921" l="8824" r="91049">
                        <a14:foregroundMark x1="38107" y1="10970" x2="47570" y2="14768"/>
                        <a14:foregroundMark x1="47570" y1="14768" x2="47570" y2="14768"/>
                        <a14:foregroundMark x1="38491" y1="6329" x2="38491" y2="6329"/>
                        <a14:foregroundMark x1="46164" y1="5485" x2="46164" y2="5485"/>
                        <a14:foregroundMark x1="47315" y1="8017" x2="47315" y2="8017"/>
                        <a14:foregroundMark x1="53069" y1="7876" x2="53069" y2="7876"/>
                        <a14:foregroundMark x1="52046" y1="4641" x2="52046" y2="4641"/>
                        <a14:foregroundMark x1="52046" y1="5345" x2="53197" y2="13502"/>
                        <a14:foregroundMark x1="46931" y1="7173" x2="49616" y2="20534"/>
                        <a14:foregroundMark x1="43350" y1="18143" x2="61253" y2="16034"/>
                        <a14:foregroundMark x1="66880" y1="10830" x2="60870" y2="19409"/>
                        <a14:foregroundMark x1="59719" y1="7454" x2="55882" y2="13502"/>
                        <a14:foregroundMark x1="47187" y1="25738" x2="42967" y2="30239"/>
                        <a14:foregroundMark x1="32992" y1="27004" x2="43095" y2="22785"/>
                        <a14:foregroundMark x1="34527" y1="25598" x2="32225" y2="30661"/>
                        <a14:foregroundMark x1="35294" y1="27286" x2="53069" y2="27567"/>
                        <a14:foregroundMark x1="53069" y1="27567" x2="66113" y2="27145"/>
                        <a14:foregroundMark x1="66113" y1="27145" x2="70716" y2="39522"/>
                        <a14:foregroundMark x1="70716" y1="39522" x2="59719" y2="57103"/>
                        <a14:foregroundMark x1="59719" y1="57103" x2="39130" y2="64838"/>
                        <a14:foregroundMark x1="39130" y1="64838" x2="28389" y2="60478"/>
                        <a14:foregroundMark x1="28389" y1="60478" x2="28772" y2="48805"/>
                        <a14:foregroundMark x1="28772" y1="48805" x2="39642" y2="54008"/>
                        <a14:foregroundMark x1="39642" y1="54008" x2="53197" y2="67511"/>
                        <a14:foregroundMark x1="53197" y1="67511" x2="39898" y2="76371"/>
                        <a14:foregroundMark x1="39898" y1="76371" x2="39898" y2="75949"/>
                        <a14:foregroundMark x1="22251" y1="45570" x2="25320" y2="59212"/>
                        <a14:foregroundMark x1="25320" y1="59212" x2="25448" y2="59494"/>
                        <a14:foregroundMark x1="22634" y1="45148" x2="21611" y2="51477"/>
                        <a14:foregroundMark x1="8824" y1="45007" x2="8824" y2="45007"/>
                        <a14:foregroundMark x1="8824" y1="44726" x2="8824" y2="44726"/>
                        <a14:foregroundMark x1="26598" y1="87482" x2="55371" y2="92686"/>
                        <a14:foregroundMark x1="55371" y1="92686" x2="60486" y2="91139"/>
                        <a14:foregroundMark x1="91049" y1="43741" x2="91049" y2="43741"/>
                        <a14:foregroundMark x1="68159" y1="26442" x2="71611" y2="39662"/>
                        <a14:foregroundMark x1="40281" y1="30239" x2="77238" y2="39241"/>
                        <a14:foregroundMark x1="37980" y1="31927" x2="73402" y2="46414"/>
                        <a14:foregroundMark x1="74169" y1="50352" x2="55371" y2="47679"/>
                        <a14:foregroundMark x1="86061" y1="51055" x2="61637" y2="57103"/>
                        <a14:foregroundMark x1="61637" y1="57103" x2="61637" y2="57103"/>
                        <a14:foregroundMark x1="79540" y1="60759" x2="56777" y2="64698"/>
                        <a14:foregroundMark x1="56777" y1="64698" x2="55371" y2="65541"/>
                        <a14:foregroundMark x1="66880" y1="71027" x2="57033" y2="75809"/>
                        <a14:foregroundMark x1="57033" y1="75809" x2="30179" y2="75668"/>
                        <a14:foregroundMark x1="30179" y1="75668" x2="26471" y2="68917"/>
                        <a14:foregroundMark x1="51279" y1="95921" x2="51279" y2="95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1" b="-1772"/>
          <a:stretch/>
        </p:blipFill>
        <p:spPr>
          <a:xfrm>
            <a:off x="1210793" y="0"/>
            <a:ext cx="5247121" cy="476833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9832FE-E292-7648-6335-42453DF6E31A}"/>
              </a:ext>
            </a:extLst>
          </p:cNvPr>
          <p:cNvSpPr/>
          <p:nvPr/>
        </p:nvSpPr>
        <p:spPr>
          <a:xfrm>
            <a:off x="178886" y="4574111"/>
            <a:ext cx="3464379" cy="6744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リサイクル　</a:t>
            </a:r>
            <a:r>
              <a:rPr kumimoji="1"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しましょう</a:t>
            </a:r>
            <a:endParaRPr kumimoji="1" lang="ja-JP" altLang="en-US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975500B-04EE-EB0D-029B-9A60D5D93AFD}"/>
              </a:ext>
            </a:extLst>
          </p:cNvPr>
          <p:cNvSpPr/>
          <p:nvPr/>
        </p:nvSpPr>
        <p:spPr>
          <a:xfrm>
            <a:off x="3981504" y="4567056"/>
            <a:ext cx="3464378" cy="6744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燃えないごみ</a:t>
            </a:r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（産業廃棄物）</a:t>
            </a:r>
            <a:endParaRPr lang="en-US" altLang="ja-JP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に捨てましょう</a:t>
            </a:r>
          </a:p>
        </p:txBody>
      </p:sp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B6FCEDAF-C7A2-7E8F-6D80-AD49A069AB97}"/>
              </a:ext>
            </a:extLst>
          </p:cNvPr>
          <p:cNvSpPr/>
          <p:nvPr/>
        </p:nvSpPr>
        <p:spPr>
          <a:xfrm rot="10800000" flipH="1">
            <a:off x="1909851" y="4236869"/>
            <a:ext cx="307248" cy="24096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二等辺三角形 31">
            <a:extLst>
              <a:ext uri="{FF2B5EF4-FFF2-40B4-BE49-F238E27FC236}">
                <a16:creationId xmlns:a16="http://schemas.microsoft.com/office/drawing/2014/main" id="{D0CC7387-2367-D567-1185-492B92FD89F8}"/>
              </a:ext>
            </a:extLst>
          </p:cNvPr>
          <p:cNvSpPr/>
          <p:nvPr/>
        </p:nvSpPr>
        <p:spPr>
          <a:xfrm rot="10800000" flipH="1">
            <a:off x="5610869" y="4236869"/>
            <a:ext cx="307248" cy="24096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BFEF8B6-4926-A6AD-6D2C-2E22ABF92D0D}"/>
              </a:ext>
            </a:extLst>
          </p:cNvPr>
          <p:cNvSpPr txBox="1"/>
          <p:nvPr/>
        </p:nvSpPr>
        <p:spPr>
          <a:xfrm>
            <a:off x="108949" y="73592"/>
            <a:ext cx="2276930" cy="2154436"/>
          </a:xfrm>
          <a:prstGeom prst="rect">
            <a:avLst/>
          </a:prstGeom>
          <a:solidFill>
            <a:srgbClr val="FF2525">
              <a:alpha val="89804"/>
            </a:srgb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ja-JP" altLang="en-US" sz="3200" b="1" u="sng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職員の　</a:t>
            </a:r>
            <a:endParaRPr lang="en-US" altLang="ja-JP" sz="3200" b="1" u="sng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b="1" u="sng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８０％</a:t>
            </a:r>
            <a:r>
              <a:rPr lang="en-US" altLang="ja-JP" sz="5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2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32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適切な分別を</a:t>
            </a:r>
            <a:endParaRPr lang="en-US" altLang="ja-JP" sz="24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しています</a:t>
            </a:r>
            <a:endParaRPr lang="en-US" altLang="ja-JP" sz="24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591AA4F-43AD-8305-56E5-2C9100855041}"/>
              </a:ext>
            </a:extLst>
          </p:cNvPr>
          <p:cNvSpPr txBox="1"/>
          <p:nvPr/>
        </p:nvSpPr>
        <p:spPr>
          <a:xfrm>
            <a:off x="567314" y="3287676"/>
            <a:ext cx="2859605" cy="89255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ホッチキスのついた紙、付箋、</a:t>
            </a:r>
            <a:endParaRPr kumimoji="1"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お菓子の箱等</a:t>
            </a:r>
            <a:endParaRPr kumimoji="1"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b="1" u="sng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汚れてない紙は</a:t>
            </a:r>
            <a:r>
              <a:rPr kumimoji="1" lang="en-US" altLang="ja-JP" sz="2000" b="1" u="sng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lang="en-US" altLang="ja-JP" sz="2000" b="1" u="sng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36D95D5-0EDF-4C56-3135-450BC7AC7477}"/>
              </a:ext>
            </a:extLst>
          </p:cNvPr>
          <p:cNvSpPr txBox="1"/>
          <p:nvPr/>
        </p:nvSpPr>
        <p:spPr>
          <a:xfrm>
            <a:off x="4136900" y="3287676"/>
            <a:ext cx="3153586" cy="87716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事業系ごみでは燃えないごみ</a:t>
            </a:r>
            <a:br>
              <a:rPr lang="en-US" altLang="ja-JP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（産業廃棄物）となる</a:t>
            </a:r>
            <a:endParaRPr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900" b="1" u="sng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プラスチック容器・包装は</a:t>
            </a:r>
            <a:r>
              <a:rPr lang="en-US" altLang="ja-JP" sz="1900" b="1" u="sng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lang="en-US" altLang="ja-JP" sz="1900" b="1" u="sng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264DD313-1B04-2295-3C72-0B0A8C6C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99" y="3460091"/>
            <a:ext cx="379311" cy="379311"/>
          </a:xfrm>
          <a:prstGeom prst="rect">
            <a:avLst/>
          </a:prstGeom>
        </p:spPr>
      </p:pic>
      <p:pic>
        <p:nvPicPr>
          <p:cNvPr id="7" name="図 6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8B7DF558-A016-D7F9-B15E-F7A7F1D832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540" t="18085" r="4383" b="25230"/>
          <a:stretch>
            <a:fillRect/>
          </a:stretch>
        </p:blipFill>
        <p:spPr>
          <a:xfrm>
            <a:off x="6639723" y="4043751"/>
            <a:ext cx="806159" cy="587006"/>
          </a:xfrm>
          <a:prstGeom prst="rect">
            <a:avLst/>
          </a:prstGeom>
        </p:spPr>
      </p:pic>
      <p:pic>
        <p:nvPicPr>
          <p:cNvPr id="8" name="図 7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4504E2F-602A-F090-5336-B0F3956B89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593" r="17684"/>
          <a:stretch>
            <a:fillRect/>
          </a:stretch>
        </p:blipFill>
        <p:spPr>
          <a:xfrm rot="285920">
            <a:off x="6340997" y="4085204"/>
            <a:ext cx="459153" cy="504100"/>
          </a:xfrm>
          <a:prstGeom prst="rect">
            <a:avLst/>
          </a:prstGeom>
        </p:spPr>
      </p:pic>
      <p:pic>
        <p:nvPicPr>
          <p:cNvPr id="9" name="図 8" descr="図形, アイコン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EA68A2-CCE1-D7E0-5473-E4850F5FF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5714" l="5435" r="91304">
                        <a14:foregroundMark x1="7609" y1="72857" x2="19565" y2="65714"/>
                        <a14:foregroundMark x1="5435" y1="71429" x2="5435" y2="71429"/>
                        <a14:foregroundMark x1="85870" y1="30000" x2="83696" y2="48571"/>
                        <a14:foregroundMark x1="25000" y1="30000" x2="25000" y2="30000"/>
                        <a14:foregroundMark x1="25000" y1="30000" x2="32609" y2="35714"/>
                        <a14:foregroundMark x1="91304" y1="37143" x2="92391" y2="31429"/>
                        <a14:foregroundMark x1="68478" y1="85714" x2="58696" y2="85714"/>
                        <a14:foregroundMark x1="66304" y1="95714" x2="59783" y2="82857"/>
                        <a14:foregroundMark x1="22826" y1="35714" x2="543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495">
            <a:off x="130258" y="3441562"/>
            <a:ext cx="599930" cy="456469"/>
          </a:xfrm>
          <a:prstGeom prst="rect">
            <a:avLst/>
          </a:prstGeom>
        </p:spPr>
      </p:pic>
      <p:pic>
        <p:nvPicPr>
          <p:cNvPr id="10" name="図 9" descr="文字の書かれた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0F9F945-6522-715D-FE8A-4FBA1FC9EB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95050" l="8397" r="89313">
                        <a14:foregroundMark x1="60305" y1="89109" x2="75573" y2="88119"/>
                        <a14:foregroundMark x1="8397" y1="53465" x2="8397" y2="53465"/>
                        <a14:foregroundMark x1="67939" y1="95050" x2="62595" y2="9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5" y="3904715"/>
            <a:ext cx="774652" cy="597251"/>
          </a:xfrm>
          <a:prstGeom prst="rect">
            <a:avLst/>
          </a:prstGeom>
        </p:spPr>
      </p:pic>
      <p:pic>
        <p:nvPicPr>
          <p:cNvPr id="16" name="Picture 6" descr="ホッチキスで留めた紙 – イラストせんせい|使いやすいフリー素材集">
            <a:extLst>
              <a:ext uri="{FF2B5EF4-FFF2-40B4-BE49-F238E27FC236}">
                <a16:creationId xmlns:a16="http://schemas.microsoft.com/office/drawing/2014/main" id="{F387554F-60DC-4081-9256-70E6B250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535">
            <a:off x="3094238" y="3931098"/>
            <a:ext cx="670838" cy="6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953BD2-E7F7-82CC-2995-2EDF45F5DEEC}"/>
              </a:ext>
            </a:extLst>
          </p:cNvPr>
          <p:cNvSpPr txBox="1"/>
          <p:nvPr/>
        </p:nvSpPr>
        <p:spPr>
          <a:xfrm rot="2210192">
            <a:off x="3241380" y="3970632"/>
            <a:ext cx="44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</a:t>
            </a:r>
            <a:endParaRPr kumimoji="1" lang="ja-JP" altLang="en-US" sz="1400" b="1">
              <a:solidFill>
                <a:schemeClr val="bg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0AF05B5-113C-9DB0-4F86-4C638E9B928D}"/>
              </a:ext>
            </a:extLst>
          </p:cNvPr>
          <p:cNvSpPr/>
          <p:nvPr/>
        </p:nvSpPr>
        <p:spPr>
          <a:xfrm>
            <a:off x="5797954" y="155320"/>
            <a:ext cx="1573011" cy="1454914"/>
          </a:xfrm>
          <a:prstGeom prst="ellipse">
            <a:avLst/>
          </a:prstGeom>
          <a:solidFill>
            <a:srgbClr val="FF3B3B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F9EFBEF-094C-D6BE-0D49-C60B6091CA5A}"/>
              </a:ext>
            </a:extLst>
          </p:cNvPr>
          <p:cNvSpPr txBox="1"/>
          <p:nvPr/>
        </p:nvSpPr>
        <p:spPr>
          <a:xfrm>
            <a:off x="5771675" y="374447"/>
            <a:ext cx="165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事業系</a:t>
            </a:r>
            <a:r>
              <a:rPr kumimoji="1" lang="ja-JP" altLang="en-US" sz="1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ごみは</a:t>
            </a:r>
            <a:endParaRPr kumimoji="1" lang="en-US" altLang="ja-JP" sz="14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家庭</a:t>
            </a:r>
            <a:r>
              <a:rPr kumimoji="1" lang="ja-JP" altLang="en-US" sz="1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ごみと</a:t>
            </a:r>
            <a:endParaRPr kumimoji="1" lang="en-US" altLang="ja-JP" sz="1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分別</a:t>
            </a:r>
            <a:r>
              <a:rPr kumimoji="1" lang="ja-JP" altLang="en-US" sz="1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kumimoji="1"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異</a:t>
            </a:r>
            <a:r>
              <a:rPr kumimoji="1" lang="ja-JP" altLang="en-US" sz="1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なります</a:t>
            </a:r>
            <a:endParaRPr kumimoji="1" lang="ja-JP" altLang="en-US" sz="24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06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rgbClr val="FFC000"/>
            </a:gs>
            <a:gs pos="29000">
              <a:srgbClr val="FEEDC2"/>
            </a:gs>
            <a:gs pos="86000">
              <a:srgbClr val="FEF9F7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44F76-9810-74B8-272A-D0F0FF5E2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3BC69768-60CB-EBE0-4157-C7860D7FDC22}"/>
              </a:ext>
            </a:extLst>
          </p:cNvPr>
          <p:cNvSpPr/>
          <p:nvPr/>
        </p:nvSpPr>
        <p:spPr>
          <a:xfrm>
            <a:off x="5489784" y="79109"/>
            <a:ext cx="1789574" cy="1500253"/>
          </a:xfrm>
          <a:prstGeom prst="ellipse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47" name="図 46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8CDC129-0128-1A0B-8744-32AC030A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90" b="98263" l="9395" r="93319">
                        <a14:foregroundMark x1="27975" y1="16023" x2="58873" y2="18340"/>
                        <a14:foregroundMark x1="72234" y1="19498" x2="49687" y2="11390"/>
                        <a14:foregroundMark x1="48225" y1="16988" x2="40084" y2="27027"/>
                        <a14:foregroundMark x1="37787" y1="43436" x2="27140" y2="64672"/>
                        <a14:foregroundMark x1="27140" y1="64672" x2="25052" y2="76834"/>
                        <a14:foregroundMark x1="25052" y1="76834" x2="25052" y2="76834"/>
                        <a14:foregroundMark x1="13987" y1="85714" x2="19624" y2="57722"/>
                        <a14:foregroundMark x1="19624" y1="57722" x2="20459" y2="58108"/>
                        <a14:foregroundMark x1="30271" y1="36100" x2="25678" y2="49614"/>
                        <a14:foregroundMark x1="45094" y1="33591" x2="62839" y2="71622"/>
                        <a14:foregroundMark x1="65553" y1="53282" x2="62213" y2="80888"/>
                        <a14:foregroundMark x1="25052" y1="89189" x2="50522" y2="65058"/>
                        <a14:foregroundMark x1="29645" y1="71042" x2="15449" y2="88996"/>
                        <a14:foregroundMark x1="39040" y1="63514" x2="69520" y2="86293"/>
                        <a14:foregroundMark x1="78288" y1="87452" x2="50731" y2="34363"/>
                        <a14:foregroundMark x1="40501" y1="35714" x2="45303" y2="38996"/>
                        <a14:foregroundMark x1="45094" y1="43050" x2="51983" y2="32046"/>
                        <a14:foregroundMark x1="51983" y1="32046" x2="68267" y2="33012"/>
                        <a14:foregroundMark x1="68267" y1="33012" x2="79332" y2="72394"/>
                        <a14:foregroundMark x1="79332" y1="72394" x2="79332" y2="72587"/>
                        <a14:foregroundMark x1="75783" y1="58494" x2="85804" y2="64672"/>
                        <a14:foregroundMark x1="85804" y1="64672" x2="87474" y2="87066"/>
                        <a14:foregroundMark x1="87474" y1="87066" x2="51983" y2="96911"/>
                        <a14:foregroundMark x1="51983" y1="96911" x2="18372" y2="93822"/>
                        <a14:foregroundMark x1="18372" y1="93822" x2="15866" y2="94788"/>
                        <a14:foregroundMark x1="38831" y1="87645" x2="54280" y2="93050"/>
                        <a14:foregroundMark x1="74322" y1="94981" x2="46973" y2="97876"/>
                        <a14:foregroundMark x1="46973" y1="97876" x2="46138" y2="98263"/>
                        <a14:foregroundMark x1="92067" y1="80695" x2="93319" y2="93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60"/>
          <a:stretch/>
        </p:blipFill>
        <p:spPr>
          <a:xfrm>
            <a:off x="1363319" y="0"/>
            <a:ext cx="4702655" cy="4416271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37A5F3E-7EEF-3540-28E1-B6677675F96E}"/>
              </a:ext>
            </a:extLst>
          </p:cNvPr>
          <p:cNvSpPr/>
          <p:nvPr/>
        </p:nvSpPr>
        <p:spPr>
          <a:xfrm>
            <a:off x="190726" y="4475057"/>
            <a:ext cx="3518609" cy="773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リサイクル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CCF9651-F188-9E9D-9AEB-AE5408BEB4C5}"/>
              </a:ext>
            </a:extLst>
          </p:cNvPr>
          <p:cNvSpPr txBox="1"/>
          <p:nvPr/>
        </p:nvSpPr>
        <p:spPr>
          <a:xfrm>
            <a:off x="641013" y="3000805"/>
            <a:ext cx="2268443" cy="954107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ホッチキスのついた紙、付箋、お菓子の箱等</a:t>
            </a:r>
            <a:endParaRPr kumimoji="1"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400" b="1" u="sng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汚れてない紙</a:t>
            </a:r>
            <a:endParaRPr lang="en-US" altLang="ja-JP" sz="2400" b="1" u="sng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C76A702-B20D-12FB-F6F9-D96258FCE5EC}"/>
              </a:ext>
            </a:extLst>
          </p:cNvPr>
          <p:cNvSpPr/>
          <p:nvPr/>
        </p:nvSpPr>
        <p:spPr>
          <a:xfrm>
            <a:off x="3934857" y="4475057"/>
            <a:ext cx="3525194" cy="7734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燃えないごみ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（産業廃棄物）　</a:t>
            </a: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BD486F0C-EF92-4048-E2EA-DA9E6C7C4130}"/>
              </a:ext>
            </a:extLst>
          </p:cNvPr>
          <p:cNvSpPr/>
          <p:nvPr/>
        </p:nvSpPr>
        <p:spPr>
          <a:xfrm rot="10800000" flipH="1">
            <a:off x="1621610" y="4081895"/>
            <a:ext cx="307248" cy="24096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1FAD4C87-6DE4-4F48-1F17-2641A3329A6F}"/>
              </a:ext>
            </a:extLst>
          </p:cNvPr>
          <p:cNvSpPr/>
          <p:nvPr/>
        </p:nvSpPr>
        <p:spPr>
          <a:xfrm rot="10800000" flipH="1">
            <a:off x="5543830" y="4081894"/>
            <a:ext cx="307248" cy="24096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76655BD-DEBA-3274-68BB-C3B4D3D3A782}"/>
              </a:ext>
            </a:extLst>
          </p:cNvPr>
          <p:cNvSpPr txBox="1"/>
          <p:nvPr/>
        </p:nvSpPr>
        <p:spPr>
          <a:xfrm>
            <a:off x="4119610" y="3000805"/>
            <a:ext cx="3378541" cy="954107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事業系ごみでは燃えないごみ</a:t>
            </a:r>
            <a:endParaRPr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（産業廃棄物）となる</a:t>
            </a:r>
            <a:endParaRPr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u="sng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プラスチック容器・包装</a:t>
            </a:r>
            <a:endParaRPr lang="en-US" altLang="ja-JP" sz="2400" b="1" u="sng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7A6A4BB-F5A9-EF1D-1656-EC0791817ADD}"/>
              </a:ext>
            </a:extLst>
          </p:cNvPr>
          <p:cNvSpPr txBox="1"/>
          <p:nvPr/>
        </p:nvSpPr>
        <p:spPr>
          <a:xfrm>
            <a:off x="61523" y="2127783"/>
            <a:ext cx="7436628" cy="55399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3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いつも</a:t>
            </a:r>
            <a:r>
              <a:rPr kumimoji="1" lang="ja-JP" altLang="en-US" sz="3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</a:t>
            </a:r>
            <a:r>
              <a:rPr kumimoji="1" lang="ja-JP" altLang="en-US" sz="3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しい</a:t>
            </a:r>
            <a:r>
              <a:rPr kumimoji="1" lang="ja-JP" altLang="en-US" sz="3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分別</a:t>
            </a:r>
            <a:r>
              <a:rPr kumimoji="1" lang="ja-JP" altLang="en-US" sz="3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ありがとうございます</a:t>
            </a:r>
            <a:endParaRPr kumimoji="1" lang="ja-JP" altLang="en-US" sz="3600" b="1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C3C8642-9468-6CE7-CF94-044307CCF461}"/>
              </a:ext>
            </a:extLst>
          </p:cNvPr>
          <p:cNvSpPr txBox="1"/>
          <p:nvPr/>
        </p:nvSpPr>
        <p:spPr>
          <a:xfrm>
            <a:off x="108789" y="533078"/>
            <a:ext cx="248357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1">
                <a:solidFill>
                  <a:schemeClr val="bg1"/>
                </a:solidFill>
              </a:rPr>
              <a:t>職員の皆様</a:t>
            </a:r>
            <a:endParaRPr kumimoji="1" lang="ja-JP" altLang="en-US" sz="3600" b="1">
              <a:solidFill>
                <a:schemeClr val="bg1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41A74A2-6D63-7D51-046D-291B8B384B90}"/>
              </a:ext>
            </a:extLst>
          </p:cNvPr>
          <p:cNvSpPr txBox="1"/>
          <p:nvPr/>
        </p:nvSpPr>
        <p:spPr>
          <a:xfrm>
            <a:off x="5382283" y="392711"/>
            <a:ext cx="2055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事業系</a:t>
            </a:r>
            <a:r>
              <a:rPr kumimoji="1" lang="ja-JP" altLang="en-US" sz="1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ごみは</a:t>
            </a:r>
            <a:endParaRPr kumimoji="1" lang="en-US" altLang="ja-JP" sz="1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家庭</a:t>
            </a:r>
            <a:r>
              <a:rPr kumimoji="1" lang="ja-JP" altLang="en-US" sz="1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ごみと</a:t>
            </a:r>
            <a:endParaRPr kumimoji="1" lang="en-US" altLang="ja-JP" sz="1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分別</a:t>
            </a:r>
            <a:r>
              <a:rPr kumimoji="1" lang="ja-JP" altLang="en-US" sz="1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kumimoji="1"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異</a:t>
            </a:r>
            <a:r>
              <a:rPr kumimoji="1" lang="ja-JP" altLang="en-US" sz="14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なります</a:t>
            </a:r>
            <a:endParaRPr kumimoji="1" lang="ja-JP" altLang="en-US" sz="24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4" name="Picture 6" descr="ホッチキスで留めた紙 – イラストせんせい|使いやすいフリー素材集">
            <a:extLst>
              <a:ext uri="{FF2B5EF4-FFF2-40B4-BE49-F238E27FC236}">
                <a16:creationId xmlns:a16="http://schemas.microsoft.com/office/drawing/2014/main" id="{F0ACA9D5-D085-E989-7D1D-02CDF569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286">
            <a:off x="2615245" y="3707841"/>
            <a:ext cx="670838" cy="6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96B7F90-E9A4-65F5-91E6-9F465BBA7B37}"/>
              </a:ext>
            </a:extLst>
          </p:cNvPr>
          <p:cNvSpPr txBox="1"/>
          <p:nvPr/>
        </p:nvSpPr>
        <p:spPr>
          <a:xfrm rot="1703303">
            <a:off x="2775769" y="3775132"/>
            <a:ext cx="44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</a:t>
            </a:r>
            <a:endParaRPr kumimoji="1" lang="ja-JP" altLang="en-US" sz="1400" b="1">
              <a:solidFill>
                <a:schemeClr val="bg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96AAF40B-B844-09B8-9AFC-AC16CB9ADE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540" t="18085" r="4383" b="25230"/>
          <a:stretch>
            <a:fillRect/>
          </a:stretch>
        </p:blipFill>
        <p:spPr>
          <a:xfrm>
            <a:off x="6714850" y="3851011"/>
            <a:ext cx="812643" cy="625749"/>
          </a:xfrm>
          <a:prstGeom prst="rect">
            <a:avLst/>
          </a:prstGeom>
        </p:spPr>
      </p:pic>
      <p:pic>
        <p:nvPicPr>
          <p:cNvPr id="4" name="図 3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A28294-14BD-9EF3-F18D-8A89B292D4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593" r="17684"/>
          <a:stretch>
            <a:fillRect/>
          </a:stretch>
        </p:blipFill>
        <p:spPr>
          <a:xfrm rot="285920">
            <a:off x="6458186" y="3877275"/>
            <a:ext cx="459153" cy="504100"/>
          </a:xfrm>
          <a:prstGeom prst="rect">
            <a:avLst/>
          </a:prstGeom>
        </p:spPr>
      </p:pic>
      <p:pic>
        <p:nvPicPr>
          <p:cNvPr id="6" name="図 5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25AF54C-BCA1-F253-6C56-5F6FB827F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62" y="3107868"/>
            <a:ext cx="379311" cy="379311"/>
          </a:xfrm>
          <a:prstGeom prst="rect">
            <a:avLst/>
          </a:prstGeom>
        </p:spPr>
      </p:pic>
      <p:pic>
        <p:nvPicPr>
          <p:cNvPr id="8" name="図 7" descr="図形, アイコン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D58AE1F-E2FA-302C-D9A5-0550A25E8A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714" l="5435" r="91304">
                        <a14:foregroundMark x1="7609" y1="72857" x2="19565" y2="65714"/>
                        <a14:foregroundMark x1="5435" y1="71429" x2="5435" y2="71429"/>
                        <a14:foregroundMark x1="85870" y1="30000" x2="83696" y2="48571"/>
                        <a14:foregroundMark x1="25000" y1="30000" x2="25000" y2="30000"/>
                        <a14:foregroundMark x1="25000" y1="30000" x2="32609" y2="35714"/>
                        <a14:foregroundMark x1="91304" y1="37143" x2="92391" y2="31429"/>
                        <a14:foregroundMark x1="68478" y1="85714" x2="58696" y2="85714"/>
                        <a14:foregroundMark x1="66304" y1="95714" x2="59783" y2="82857"/>
                        <a14:foregroundMark x1="22826" y1="35714" x2="543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495">
            <a:off x="184715" y="3320790"/>
            <a:ext cx="599930" cy="456469"/>
          </a:xfrm>
          <a:prstGeom prst="rect">
            <a:avLst/>
          </a:prstGeom>
        </p:spPr>
      </p:pic>
      <p:pic>
        <p:nvPicPr>
          <p:cNvPr id="10" name="図 9" descr="文字の書かれた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1983C09-9994-1453-2906-C1B28E664C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1" b="95050" l="8397" r="89313">
                        <a14:foregroundMark x1="60305" y1="89109" x2="75573" y2="88119"/>
                        <a14:foregroundMark x1="8397" y1="53465" x2="8397" y2="53465"/>
                        <a14:foregroundMark x1="67939" y1="95050" x2="62595" y2="9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7" y="3783268"/>
            <a:ext cx="774652" cy="5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b8ea22-2e0c-46ac-93ac-dd5e506fb601">
      <Terms xmlns="http://schemas.microsoft.com/office/infopath/2007/PartnerControls"/>
    </lcf76f155ced4ddcb4097134ff3c332f>
    <TaxCatchAll xmlns="bb7c7e4c-03bc-4510-8cd8-7789869eae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DCF5803373974187B0510A771A6EC3" ma:contentTypeVersion="11" ma:contentTypeDescription="新しいドキュメントを作成します。" ma:contentTypeScope="" ma:versionID="1c15f41bac3909a167b3cf7640cc3097">
  <xsd:schema xmlns:xsd="http://www.w3.org/2001/XMLSchema" xmlns:xs="http://www.w3.org/2001/XMLSchema" xmlns:p="http://schemas.microsoft.com/office/2006/metadata/properties" xmlns:ns2="86b8ea22-2e0c-46ac-93ac-dd5e506fb601" xmlns:ns3="bb7c7e4c-03bc-4510-8cd8-7789869eae3a" targetNamespace="http://schemas.microsoft.com/office/2006/metadata/properties" ma:root="true" ma:fieldsID="d3bd61fa5835eab482cbcac0f8a1246e" ns2:_="" ns3:_="">
    <xsd:import namespace="86b8ea22-2e0c-46ac-93ac-dd5e506fb601"/>
    <xsd:import namespace="bb7c7e4c-03bc-4510-8cd8-7789869eae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8ea22-2e0c-46ac-93ac-dd5e506fb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1c12ca15-d75a-4e6f-b212-e447ae3c3e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c7e4c-03bc-4510-8cd8-7789869eae3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5ce2dfe-5077-4247-980b-4ce6f3f2ac98}" ma:internalName="TaxCatchAll" ma:showField="CatchAllData" ma:web="bb7c7e4c-03bc-4510-8cd8-7789869eae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7F9728-B36A-41E9-99E1-B16DC0D9930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b8ea22-2e0c-46ac-93ac-dd5e506fb601"/>
    <ds:schemaRef ds:uri="bb7c7e4c-03bc-4510-8cd8-7789869eae3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13EB08-5BC2-4DB4-9CD7-6D0D6034D675}">
  <ds:schemaRefs>
    <ds:schemaRef ds:uri="86b8ea22-2e0c-46ac-93ac-dd5e506fb601"/>
    <ds:schemaRef ds:uri="bb7c7e4c-03bc-4510-8cd8-7789869eae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24447D-E4FC-4904-8CED-A265745B4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</Words>
  <Application>Microsoft Office PowerPoint</Application>
  <PresentationFormat>ユーザー設定</PresentationFormat>
  <Paragraphs>49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小柳　俊介</dc:creator>
  <cp:lastModifiedBy>矢野　健人</cp:lastModifiedBy>
  <cp:revision>3</cp:revision>
  <dcterms:created xsi:type="dcterms:W3CDTF">2025-12-10T03:37:16Z</dcterms:created>
  <dcterms:modified xsi:type="dcterms:W3CDTF">2026-03-16T01:32:24Z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0x01010057DCF5803373974187B0510A771A6EC3</vt:lpwstr>
  </property>
  <property fmtid="{D5CDD505-2E9C-101B-9397-08002B2CF9AE}" pid="3" name="MediaServiceImageTags">
    <vt:lpwstr/>
  </property>
</Properties>
</file>