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1"/>
  </p:notesMasterIdLst>
  <p:sldIdLst>
    <p:sldId id="256" r:id="rId5"/>
    <p:sldId id="258" r:id="rId6"/>
    <p:sldId id="261" r:id="rId7"/>
    <p:sldId id="274" r:id="rId8"/>
    <p:sldId id="262" r:id="rId9"/>
    <p:sldId id="263" r:id="rId10"/>
    <p:sldId id="287" r:id="rId11"/>
    <p:sldId id="265" r:id="rId12"/>
    <p:sldId id="285" r:id="rId13"/>
    <p:sldId id="266" r:id="rId14"/>
    <p:sldId id="267" r:id="rId15"/>
    <p:sldId id="268" r:id="rId16"/>
    <p:sldId id="269" r:id="rId17"/>
    <p:sldId id="270" r:id="rId18"/>
    <p:sldId id="286" r:id="rId19"/>
    <p:sldId id="272" r:id="rId20"/>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91739-EEEC-7C33-2465-2DD5B1657299}" name="中塩屋　大樹" initials="中塩屋　大樹" userId="S::Nakashioya101@mb.city.setagaya.tokyo.jp::a958bd7f-b408-4d24-ae08-1df677c9afe0" providerId="AD"/>
  <p188:author id="{85BD12E2-0F0E-0A78-1F02-DF8E99E37352}" name="中塩屋　大樹" initials="中塩" userId="S::nakashioya101@mb.city.setagaya.tokyo.jp::a958bd7f-b408-4d24-ae08-1df677c9afe0" providerId="AD"/>
  <p188:author id="{B17211E3-84C4-A5B4-09AC-7CFA81A281C6}" name="赤司　祐介" initials="赤司　祐介" userId="S::Akashi102@mb.city.setagaya.tokyo.jp::45f11758-efd5-4598-8ea8-21c8cdd5e303" providerId="AD"/>
  <p188:author id="{3B3D0CEF-3A4E-F41E-BEF3-658007427E6A}" name="稲　満美" initials="稲　満美" userId="S::Ina104@mb.city.setagaya.tokyo.jp::7d20d44f-e5bc-4b2a-93a9-c740dec124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F89E"/>
    <a:srgbClr val="F5F5B7"/>
    <a:srgbClr val="F1BB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D90F0A46-9339-490E-9729-C2A22B7B9D69}" type="datetimeFigureOut">
              <a:rPr kumimoji="1" lang="ja-JP" altLang="en-US" smtClean="0"/>
              <a:t>2024/5/22</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6C9A99E8-722C-4A76-8B15-5E7628BC0386}" type="slidenum">
              <a:rPr kumimoji="1" lang="ja-JP" altLang="en-US" smtClean="0"/>
              <a:t>‹#›</a:t>
            </a:fld>
            <a:endParaRPr kumimoji="1" lang="ja-JP" altLang="en-US"/>
          </a:p>
        </p:txBody>
      </p:sp>
    </p:spTree>
    <p:extLst>
      <p:ext uri="{BB962C8B-B14F-4D97-AF65-F5344CB8AC3E}">
        <p14:creationId xmlns:p14="http://schemas.microsoft.com/office/powerpoint/2010/main" val="17367239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C9A99E8-722C-4A76-8B15-5E7628BC0386}" type="slidenum">
              <a:rPr kumimoji="1" lang="ja-JP" altLang="en-US" smtClean="0"/>
              <a:t>11</a:t>
            </a:fld>
            <a:endParaRPr kumimoji="1" lang="ja-JP" altLang="en-US"/>
          </a:p>
        </p:txBody>
      </p:sp>
    </p:spTree>
    <p:extLst>
      <p:ext uri="{BB962C8B-B14F-4D97-AF65-F5344CB8AC3E}">
        <p14:creationId xmlns:p14="http://schemas.microsoft.com/office/powerpoint/2010/main" val="387533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C9A99E8-722C-4A76-8B15-5E7628BC0386}" type="slidenum">
              <a:rPr kumimoji="1" lang="ja-JP" altLang="en-US" smtClean="0"/>
              <a:t>16</a:t>
            </a:fld>
            <a:endParaRPr kumimoji="1" lang="ja-JP" altLang="en-US"/>
          </a:p>
        </p:txBody>
      </p:sp>
    </p:spTree>
    <p:extLst>
      <p:ext uri="{BB962C8B-B14F-4D97-AF65-F5344CB8AC3E}">
        <p14:creationId xmlns:p14="http://schemas.microsoft.com/office/powerpoint/2010/main" val="296092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B7FF6-03F1-5106-05CD-DCCD5731AAC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401767B-4F10-17CD-55AB-932E5D0B67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8FAA158-6208-2262-FA4F-278924E316D9}"/>
              </a:ext>
            </a:extLst>
          </p:cNvPr>
          <p:cNvSpPr>
            <a:spLocks noGrp="1"/>
          </p:cNvSpPr>
          <p:nvPr>
            <p:ph type="dt" sz="half" idx="10"/>
          </p:nvPr>
        </p:nvSpPr>
        <p:spPr/>
        <p:txBody>
          <a:bodyPr/>
          <a:lstStyle/>
          <a:p>
            <a:fld id="{92D16897-918F-4E40-AC00-F210F062A927}" type="datetime1">
              <a:rPr kumimoji="1" lang="ja-JP" altLang="en-US" smtClean="0"/>
              <a:t>2024/5/22</a:t>
            </a:fld>
            <a:endParaRPr kumimoji="1" lang="ja-JP" altLang="en-US"/>
          </a:p>
        </p:txBody>
      </p:sp>
      <p:sp>
        <p:nvSpPr>
          <p:cNvPr id="5" name="フッター プレースホルダー 4">
            <a:extLst>
              <a:ext uri="{FF2B5EF4-FFF2-40B4-BE49-F238E27FC236}">
                <a16:creationId xmlns:a16="http://schemas.microsoft.com/office/drawing/2014/main" id="{1EE6EE2F-5F1E-53CB-3E2A-81F0090AB3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A4E712-63FF-C993-9EEA-C30A6344E931}"/>
              </a:ext>
            </a:extLst>
          </p:cNvPr>
          <p:cNvSpPr>
            <a:spLocks noGrp="1"/>
          </p:cNvSpPr>
          <p:nvPr>
            <p:ph type="sldNum" sz="quarter" idx="12"/>
          </p:nvPr>
        </p:nvSpPr>
        <p:spPr>
          <a:xfrm>
            <a:off x="9137542" y="6175832"/>
            <a:ext cx="2743200" cy="365125"/>
          </a:xfrm>
        </p:spPr>
        <p:txBody>
          <a:bodyPr/>
          <a:lstStyle>
            <a:lvl1pPr>
              <a:defRPr sz="2000"/>
            </a:lvl1pPr>
          </a:lstStyle>
          <a:p>
            <a:fld id="{B01785F6-1C15-42C4-BC57-52D9901AF203}" type="slidenum">
              <a:rPr lang="ja-JP" altLang="en-US" smtClean="0"/>
              <a:pPr/>
              <a:t>‹#›</a:t>
            </a:fld>
            <a:endParaRPr lang="ja-JP" altLang="en-US"/>
          </a:p>
        </p:txBody>
      </p:sp>
    </p:spTree>
    <p:extLst>
      <p:ext uri="{BB962C8B-B14F-4D97-AF65-F5344CB8AC3E}">
        <p14:creationId xmlns:p14="http://schemas.microsoft.com/office/powerpoint/2010/main" val="289231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08A59-825D-0315-98D2-7FEBCC3D067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6053CE2-9847-D63B-B1FA-F27305B89B6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86A5E4-16B1-745A-866C-8D9DEDEF247A}"/>
              </a:ext>
            </a:extLst>
          </p:cNvPr>
          <p:cNvSpPr>
            <a:spLocks noGrp="1"/>
          </p:cNvSpPr>
          <p:nvPr>
            <p:ph type="dt" sz="half" idx="10"/>
          </p:nvPr>
        </p:nvSpPr>
        <p:spPr/>
        <p:txBody>
          <a:bodyPr/>
          <a:lstStyle/>
          <a:p>
            <a:fld id="{1AD41426-B7AE-48D6-A1AD-5F348AE7354B}" type="datetime1">
              <a:rPr kumimoji="1" lang="ja-JP" altLang="en-US" smtClean="0"/>
              <a:t>2024/5/22</a:t>
            </a:fld>
            <a:endParaRPr kumimoji="1" lang="ja-JP" altLang="en-US"/>
          </a:p>
        </p:txBody>
      </p:sp>
      <p:sp>
        <p:nvSpPr>
          <p:cNvPr id="5" name="フッター プレースホルダー 4">
            <a:extLst>
              <a:ext uri="{FF2B5EF4-FFF2-40B4-BE49-F238E27FC236}">
                <a16:creationId xmlns:a16="http://schemas.microsoft.com/office/drawing/2014/main" id="{0712C9D1-562B-C80A-18DC-787B38F064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41CC35-B8F7-54E7-FC3A-7886191B3786}"/>
              </a:ext>
            </a:extLst>
          </p:cNvPr>
          <p:cNvSpPr>
            <a:spLocks noGrp="1"/>
          </p:cNvSpPr>
          <p:nvPr>
            <p:ph type="sldNum" sz="quarter" idx="12"/>
          </p:nvPr>
        </p:nvSpPr>
        <p:spPr/>
        <p:txBody>
          <a:bodyPr/>
          <a:lstStyle/>
          <a:p>
            <a:fld id="{B01785F6-1C15-42C4-BC57-52D9901AF203}" type="slidenum">
              <a:rPr kumimoji="1" lang="ja-JP" altLang="en-US" smtClean="0"/>
              <a:t>‹#›</a:t>
            </a:fld>
            <a:endParaRPr kumimoji="1" lang="ja-JP" altLang="en-US"/>
          </a:p>
        </p:txBody>
      </p:sp>
    </p:spTree>
    <p:extLst>
      <p:ext uri="{BB962C8B-B14F-4D97-AF65-F5344CB8AC3E}">
        <p14:creationId xmlns:p14="http://schemas.microsoft.com/office/powerpoint/2010/main" val="78616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7F81F0-183B-FC08-A5DA-767C2EDB74D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B8955A3-30E2-944A-E415-7268940160B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B125D3-6336-7F49-2955-47B2109E2E06}"/>
              </a:ext>
            </a:extLst>
          </p:cNvPr>
          <p:cNvSpPr>
            <a:spLocks noGrp="1"/>
          </p:cNvSpPr>
          <p:nvPr>
            <p:ph type="dt" sz="half" idx="10"/>
          </p:nvPr>
        </p:nvSpPr>
        <p:spPr/>
        <p:txBody>
          <a:bodyPr/>
          <a:lstStyle/>
          <a:p>
            <a:fld id="{C0859747-2030-4137-92AC-A4477D8E386D}" type="datetime1">
              <a:rPr kumimoji="1" lang="ja-JP" altLang="en-US" smtClean="0"/>
              <a:t>2024/5/22</a:t>
            </a:fld>
            <a:endParaRPr kumimoji="1" lang="ja-JP" altLang="en-US"/>
          </a:p>
        </p:txBody>
      </p:sp>
      <p:sp>
        <p:nvSpPr>
          <p:cNvPr id="5" name="フッター プレースホルダー 4">
            <a:extLst>
              <a:ext uri="{FF2B5EF4-FFF2-40B4-BE49-F238E27FC236}">
                <a16:creationId xmlns:a16="http://schemas.microsoft.com/office/drawing/2014/main" id="{B4FD9AAB-8912-361A-64CB-CD4E35A519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CB9917-5C37-6F0D-679F-4352BB329097}"/>
              </a:ext>
            </a:extLst>
          </p:cNvPr>
          <p:cNvSpPr>
            <a:spLocks noGrp="1"/>
          </p:cNvSpPr>
          <p:nvPr>
            <p:ph type="sldNum" sz="quarter" idx="12"/>
          </p:nvPr>
        </p:nvSpPr>
        <p:spPr/>
        <p:txBody>
          <a:bodyPr/>
          <a:lstStyle/>
          <a:p>
            <a:fld id="{B01785F6-1C15-42C4-BC57-52D9901AF203}" type="slidenum">
              <a:rPr kumimoji="1" lang="ja-JP" altLang="en-US" smtClean="0"/>
              <a:t>‹#›</a:t>
            </a:fld>
            <a:endParaRPr kumimoji="1" lang="ja-JP" altLang="en-US"/>
          </a:p>
        </p:txBody>
      </p:sp>
    </p:spTree>
    <p:extLst>
      <p:ext uri="{BB962C8B-B14F-4D97-AF65-F5344CB8AC3E}">
        <p14:creationId xmlns:p14="http://schemas.microsoft.com/office/powerpoint/2010/main" val="402929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30E17D-5BFA-5C49-EB03-3AFCA76477F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CF040E-4524-D63A-8474-311EEA6FCB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337F48-E93B-421A-C5B0-3A3B11370758}"/>
              </a:ext>
            </a:extLst>
          </p:cNvPr>
          <p:cNvSpPr>
            <a:spLocks noGrp="1"/>
          </p:cNvSpPr>
          <p:nvPr>
            <p:ph type="dt" sz="half" idx="10"/>
          </p:nvPr>
        </p:nvSpPr>
        <p:spPr/>
        <p:txBody>
          <a:bodyPr/>
          <a:lstStyle/>
          <a:p>
            <a:fld id="{90872DD7-2ADA-4EAB-834E-7869D4951111}" type="datetime1">
              <a:rPr kumimoji="1" lang="ja-JP" altLang="en-US" smtClean="0"/>
              <a:t>2024/5/22</a:t>
            </a:fld>
            <a:endParaRPr kumimoji="1" lang="ja-JP" altLang="en-US"/>
          </a:p>
        </p:txBody>
      </p:sp>
      <p:sp>
        <p:nvSpPr>
          <p:cNvPr id="5" name="フッター プレースホルダー 4">
            <a:extLst>
              <a:ext uri="{FF2B5EF4-FFF2-40B4-BE49-F238E27FC236}">
                <a16:creationId xmlns:a16="http://schemas.microsoft.com/office/drawing/2014/main" id="{92B40BC0-72FD-61D4-B542-74E0A22AD7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A0218A-168F-0BF3-4770-EB3AC82A4B21}"/>
              </a:ext>
            </a:extLst>
          </p:cNvPr>
          <p:cNvSpPr>
            <a:spLocks noGrp="1"/>
          </p:cNvSpPr>
          <p:nvPr>
            <p:ph type="sldNum" sz="quarter" idx="12"/>
          </p:nvPr>
        </p:nvSpPr>
        <p:spPr>
          <a:xfrm>
            <a:off x="9230533" y="6310312"/>
            <a:ext cx="2743200" cy="365125"/>
          </a:xfrm>
        </p:spPr>
        <p:txBody>
          <a:bodyPr/>
          <a:lstStyle>
            <a:lvl1pPr>
              <a:defRPr sz="1800"/>
            </a:lvl1pPr>
          </a:lstStyle>
          <a:p>
            <a:fld id="{B01785F6-1C15-42C4-BC57-52D9901AF203}" type="slidenum">
              <a:rPr lang="ja-JP" altLang="en-US" smtClean="0"/>
              <a:pPr/>
              <a:t>‹#›</a:t>
            </a:fld>
            <a:endParaRPr lang="ja-JP" altLang="en-US"/>
          </a:p>
        </p:txBody>
      </p:sp>
    </p:spTree>
    <p:extLst>
      <p:ext uri="{BB962C8B-B14F-4D97-AF65-F5344CB8AC3E}">
        <p14:creationId xmlns:p14="http://schemas.microsoft.com/office/powerpoint/2010/main" val="194061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48A986-AF10-F246-0F9E-A134899F247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59B77E-535C-2D92-E13D-EA66C4D39A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B7205EF-3D60-E11F-6614-6D021AEE4CCE}"/>
              </a:ext>
            </a:extLst>
          </p:cNvPr>
          <p:cNvSpPr>
            <a:spLocks noGrp="1"/>
          </p:cNvSpPr>
          <p:nvPr>
            <p:ph type="dt" sz="half" idx="10"/>
          </p:nvPr>
        </p:nvSpPr>
        <p:spPr/>
        <p:txBody>
          <a:bodyPr/>
          <a:lstStyle/>
          <a:p>
            <a:fld id="{FA4D897A-50F6-42F1-A2C7-4036A3DFF356}" type="datetime1">
              <a:rPr kumimoji="1" lang="ja-JP" altLang="en-US" smtClean="0"/>
              <a:t>2024/5/22</a:t>
            </a:fld>
            <a:endParaRPr kumimoji="1" lang="ja-JP" altLang="en-US"/>
          </a:p>
        </p:txBody>
      </p:sp>
      <p:sp>
        <p:nvSpPr>
          <p:cNvPr id="5" name="フッター プレースホルダー 4">
            <a:extLst>
              <a:ext uri="{FF2B5EF4-FFF2-40B4-BE49-F238E27FC236}">
                <a16:creationId xmlns:a16="http://schemas.microsoft.com/office/drawing/2014/main" id="{E415CDEA-3DDE-1571-4AC6-9E80258E19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7900CA-1CD1-9953-7539-FA56E69FCFD2}"/>
              </a:ext>
            </a:extLst>
          </p:cNvPr>
          <p:cNvSpPr>
            <a:spLocks noGrp="1"/>
          </p:cNvSpPr>
          <p:nvPr>
            <p:ph type="sldNum" sz="quarter" idx="12"/>
          </p:nvPr>
        </p:nvSpPr>
        <p:spPr/>
        <p:txBody>
          <a:bodyPr/>
          <a:lstStyle/>
          <a:p>
            <a:fld id="{B01785F6-1C15-42C4-BC57-52D9901AF203}" type="slidenum">
              <a:rPr kumimoji="1" lang="ja-JP" altLang="en-US" smtClean="0"/>
              <a:t>‹#›</a:t>
            </a:fld>
            <a:endParaRPr kumimoji="1" lang="ja-JP" altLang="en-US"/>
          </a:p>
        </p:txBody>
      </p:sp>
    </p:spTree>
    <p:extLst>
      <p:ext uri="{BB962C8B-B14F-4D97-AF65-F5344CB8AC3E}">
        <p14:creationId xmlns:p14="http://schemas.microsoft.com/office/powerpoint/2010/main" val="6265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DB1459-248D-12B9-1103-A7814175AE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87CCDB0-8091-B9E4-457C-B23BFF17957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4A84623-58A2-4173-4A25-25B4C447574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34D873-448F-FD65-B482-F7682D50F01A}"/>
              </a:ext>
            </a:extLst>
          </p:cNvPr>
          <p:cNvSpPr>
            <a:spLocks noGrp="1"/>
          </p:cNvSpPr>
          <p:nvPr>
            <p:ph type="dt" sz="half" idx="10"/>
          </p:nvPr>
        </p:nvSpPr>
        <p:spPr/>
        <p:txBody>
          <a:bodyPr/>
          <a:lstStyle/>
          <a:p>
            <a:fld id="{0C69F6D2-F504-4323-865A-90874813049B}" type="datetime1">
              <a:rPr kumimoji="1" lang="ja-JP" altLang="en-US" smtClean="0"/>
              <a:t>2024/5/22</a:t>
            </a:fld>
            <a:endParaRPr kumimoji="1" lang="ja-JP" altLang="en-US"/>
          </a:p>
        </p:txBody>
      </p:sp>
      <p:sp>
        <p:nvSpPr>
          <p:cNvPr id="6" name="フッター プレースホルダー 5">
            <a:extLst>
              <a:ext uri="{FF2B5EF4-FFF2-40B4-BE49-F238E27FC236}">
                <a16:creationId xmlns:a16="http://schemas.microsoft.com/office/drawing/2014/main" id="{B54C70BC-3C7B-D716-8D04-8ADF80DA5B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9702B5-31CA-D4EC-EE9E-F6F7972B34CD}"/>
              </a:ext>
            </a:extLst>
          </p:cNvPr>
          <p:cNvSpPr>
            <a:spLocks noGrp="1"/>
          </p:cNvSpPr>
          <p:nvPr>
            <p:ph type="sldNum" sz="quarter" idx="12"/>
          </p:nvPr>
        </p:nvSpPr>
        <p:spPr/>
        <p:txBody>
          <a:bodyPr/>
          <a:lstStyle/>
          <a:p>
            <a:fld id="{B01785F6-1C15-42C4-BC57-52D9901AF203}" type="slidenum">
              <a:rPr kumimoji="1" lang="ja-JP" altLang="en-US" smtClean="0"/>
              <a:t>‹#›</a:t>
            </a:fld>
            <a:endParaRPr kumimoji="1" lang="ja-JP" altLang="en-US"/>
          </a:p>
        </p:txBody>
      </p:sp>
    </p:spTree>
    <p:extLst>
      <p:ext uri="{BB962C8B-B14F-4D97-AF65-F5344CB8AC3E}">
        <p14:creationId xmlns:p14="http://schemas.microsoft.com/office/powerpoint/2010/main" val="1651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1688C9-C4C0-DD15-4ECA-9AF42D43585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D206E3-C2FF-084A-1880-657E89E780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0C7A38-0E6A-5B37-B45C-1BBA957E101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0CCB114-1078-F344-64D8-5AB1D8F7CA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9493CC0-6CF1-F7A9-E0FE-537438937B3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2EDB9B5-DCCD-E635-9FF8-D3B651A34B23}"/>
              </a:ext>
            </a:extLst>
          </p:cNvPr>
          <p:cNvSpPr>
            <a:spLocks noGrp="1"/>
          </p:cNvSpPr>
          <p:nvPr>
            <p:ph type="dt" sz="half" idx="10"/>
          </p:nvPr>
        </p:nvSpPr>
        <p:spPr/>
        <p:txBody>
          <a:bodyPr/>
          <a:lstStyle/>
          <a:p>
            <a:fld id="{87C00733-A992-44C3-A5C1-A32A607C7BF2}" type="datetime1">
              <a:rPr kumimoji="1" lang="ja-JP" altLang="en-US" smtClean="0"/>
              <a:t>2024/5/22</a:t>
            </a:fld>
            <a:endParaRPr kumimoji="1" lang="ja-JP" altLang="en-US"/>
          </a:p>
        </p:txBody>
      </p:sp>
      <p:sp>
        <p:nvSpPr>
          <p:cNvPr id="8" name="フッター プレースホルダー 7">
            <a:extLst>
              <a:ext uri="{FF2B5EF4-FFF2-40B4-BE49-F238E27FC236}">
                <a16:creationId xmlns:a16="http://schemas.microsoft.com/office/drawing/2014/main" id="{6212045F-4AB5-C821-9408-2A654B83272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CBCA3E2-9FA9-6FA1-1B4C-81A6DCE4805B}"/>
              </a:ext>
            </a:extLst>
          </p:cNvPr>
          <p:cNvSpPr>
            <a:spLocks noGrp="1"/>
          </p:cNvSpPr>
          <p:nvPr>
            <p:ph type="sldNum" sz="quarter" idx="12"/>
          </p:nvPr>
        </p:nvSpPr>
        <p:spPr/>
        <p:txBody>
          <a:bodyPr/>
          <a:lstStyle/>
          <a:p>
            <a:fld id="{B01785F6-1C15-42C4-BC57-52D9901AF203}" type="slidenum">
              <a:rPr kumimoji="1" lang="ja-JP" altLang="en-US" smtClean="0"/>
              <a:t>‹#›</a:t>
            </a:fld>
            <a:endParaRPr kumimoji="1" lang="ja-JP" altLang="en-US"/>
          </a:p>
        </p:txBody>
      </p:sp>
    </p:spTree>
    <p:extLst>
      <p:ext uri="{BB962C8B-B14F-4D97-AF65-F5344CB8AC3E}">
        <p14:creationId xmlns:p14="http://schemas.microsoft.com/office/powerpoint/2010/main" val="215872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604DEE-192A-D9F7-FD51-4F0DD162C82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468FC97-81D6-0564-FE27-3AF34DA25DA4}"/>
              </a:ext>
            </a:extLst>
          </p:cNvPr>
          <p:cNvSpPr>
            <a:spLocks noGrp="1"/>
          </p:cNvSpPr>
          <p:nvPr>
            <p:ph type="dt" sz="half" idx="10"/>
          </p:nvPr>
        </p:nvSpPr>
        <p:spPr/>
        <p:txBody>
          <a:bodyPr/>
          <a:lstStyle/>
          <a:p>
            <a:fld id="{20B6F919-AB18-4699-B7C6-5EAEB8B914CE}" type="datetime1">
              <a:rPr kumimoji="1" lang="ja-JP" altLang="en-US" smtClean="0"/>
              <a:t>2024/5/22</a:t>
            </a:fld>
            <a:endParaRPr kumimoji="1" lang="ja-JP" altLang="en-US"/>
          </a:p>
        </p:txBody>
      </p:sp>
      <p:sp>
        <p:nvSpPr>
          <p:cNvPr id="4" name="フッター プレースホルダー 3">
            <a:extLst>
              <a:ext uri="{FF2B5EF4-FFF2-40B4-BE49-F238E27FC236}">
                <a16:creationId xmlns:a16="http://schemas.microsoft.com/office/drawing/2014/main" id="{928343EE-EFF1-E572-5674-2A3B0D2E5ED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45B65E1-4623-F42B-7E07-B0C4C9B06B55}"/>
              </a:ext>
            </a:extLst>
          </p:cNvPr>
          <p:cNvSpPr>
            <a:spLocks noGrp="1"/>
          </p:cNvSpPr>
          <p:nvPr>
            <p:ph type="sldNum" sz="quarter" idx="12"/>
          </p:nvPr>
        </p:nvSpPr>
        <p:spPr/>
        <p:txBody>
          <a:bodyPr/>
          <a:lstStyle/>
          <a:p>
            <a:fld id="{B01785F6-1C15-42C4-BC57-52D9901AF203}" type="slidenum">
              <a:rPr kumimoji="1" lang="ja-JP" altLang="en-US" smtClean="0"/>
              <a:t>‹#›</a:t>
            </a:fld>
            <a:endParaRPr kumimoji="1" lang="ja-JP" altLang="en-US"/>
          </a:p>
        </p:txBody>
      </p:sp>
    </p:spTree>
    <p:extLst>
      <p:ext uri="{BB962C8B-B14F-4D97-AF65-F5344CB8AC3E}">
        <p14:creationId xmlns:p14="http://schemas.microsoft.com/office/powerpoint/2010/main" val="352290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1BED44-868E-DB61-7576-A65A2B4E926E}"/>
              </a:ext>
            </a:extLst>
          </p:cNvPr>
          <p:cNvSpPr>
            <a:spLocks noGrp="1"/>
          </p:cNvSpPr>
          <p:nvPr>
            <p:ph type="dt" sz="half" idx="10"/>
          </p:nvPr>
        </p:nvSpPr>
        <p:spPr/>
        <p:txBody>
          <a:bodyPr/>
          <a:lstStyle/>
          <a:p>
            <a:fld id="{A573E634-B320-4634-9215-A2FC5476F408}" type="datetime1">
              <a:rPr kumimoji="1" lang="ja-JP" altLang="en-US" smtClean="0"/>
              <a:t>2024/5/22</a:t>
            </a:fld>
            <a:endParaRPr kumimoji="1" lang="ja-JP" altLang="en-US"/>
          </a:p>
        </p:txBody>
      </p:sp>
      <p:sp>
        <p:nvSpPr>
          <p:cNvPr id="3" name="フッター プレースホルダー 2">
            <a:extLst>
              <a:ext uri="{FF2B5EF4-FFF2-40B4-BE49-F238E27FC236}">
                <a16:creationId xmlns:a16="http://schemas.microsoft.com/office/drawing/2014/main" id="{C413284B-9CC4-6080-0C9A-C4067FC2BA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50A9C98-2A21-3811-9F3D-A845C23EEFCF}"/>
              </a:ext>
            </a:extLst>
          </p:cNvPr>
          <p:cNvSpPr>
            <a:spLocks noGrp="1"/>
          </p:cNvSpPr>
          <p:nvPr>
            <p:ph type="sldNum" sz="quarter" idx="12"/>
          </p:nvPr>
        </p:nvSpPr>
        <p:spPr>
          <a:xfrm>
            <a:off x="9122044" y="6356349"/>
            <a:ext cx="2743200" cy="365125"/>
          </a:xfrm>
        </p:spPr>
        <p:txBody>
          <a:bodyPr/>
          <a:lstStyle>
            <a:lvl1pPr>
              <a:defRPr sz="1800"/>
            </a:lvl1pPr>
          </a:lstStyle>
          <a:p>
            <a:fld id="{B01785F6-1C15-42C4-BC57-52D9901AF203}" type="slidenum">
              <a:rPr lang="ja-JP" altLang="en-US" smtClean="0"/>
              <a:pPr/>
              <a:t>‹#›</a:t>
            </a:fld>
            <a:endParaRPr lang="ja-JP" altLang="en-US"/>
          </a:p>
        </p:txBody>
      </p:sp>
    </p:spTree>
    <p:extLst>
      <p:ext uri="{BB962C8B-B14F-4D97-AF65-F5344CB8AC3E}">
        <p14:creationId xmlns:p14="http://schemas.microsoft.com/office/powerpoint/2010/main" val="144904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92F6D-2D0B-D2E3-92EC-A3A9C9567E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81E872-AC5B-7592-6081-7ED38F071A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46BC2E9-5F65-68FF-3596-5924009B6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560DADA-25D4-97FC-B28B-F7A68CFBDCB5}"/>
              </a:ext>
            </a:extLst>
          </p:cNvPr>
          <p:cNvSpPr>
            <a:spLocks noGrp="1"/>
          </p:cNvSpPr>
          <p:nvPr>
            <p:ph type="dt" sz="half" idx="10"/>
          </p:nvPr>
        </p:nvSpPr>
        <p:spPr/>
        <p:txBody>
          <a:bodyPr/>
          <a:lstStyle/>
          <a:p>
            <a:fld id="{9C4508C6-F29E-40C6-AF20-4DC1153B47A7}" type="datetime1">
              <a:rPr kumimoji="1" lang="ja-JP" altLang="en-US" smtClean="0"/>
              <a:t>2024/5/22</a:t>
            </a:fld>
            <a:endParaRPr kumimoji="1" lang="ja-JP" altLang="en-US"/>
          </a:p>
        </p:txBody>
      </p:sp>
      <p:sp>
        <p:nvSpPr>
          <p:cNvPr id="6" name="フッター プレースホルダー 5">
            <a:extLst>
              <a:ext uri="{FF2B5EF4-FFF2-40B4-BE49-F238E27FC236}">
                <a16:creationId xmlns:a16="http://schemas.microsoft.com/office/drawing/2014/main" id="{7CCDCA5B-0438-119F-A0BA-E8FD7466D4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9483CF-FE2A-38E8-9572-36D77420288A}"/>
              </a:ext>
            </a:extLst>
          </p:cNvPr>
          <p:cNvSpPr>
            <a:spLocks noGrp="1"/>
          </p:cNvSpPr>
          <p:nvPr>
            <p:ph type="sldNum" sz="quarter" idx="12"/>
          </p:nvPr>
        </p:nvSpPr>
        <p:spPr/>
        <p:txBody>
          <a:bodyPr/>
          <a:lstStyle/>
          <a:p>
            <a:fld id="{B01785F6-1C15-42C4-BC57-52D9901AF203}" type="slidenum">
              <a:rPr kumimoji="1" lang="ja-JP" altLang="en-US" smtClean="0"/>
              <a:t>‹#›</a:t>
            </a:fld>
            <a:endParaRPr kumimoji="1" lang="ja-JP" altLang="en-US"/>
          </a:p>
        </p:txBody>
      </p:sp>
    </p:spTree>
    <p:extLst>
      <p:ext uri="{BB962C8B-B14F-4D97-AF65-F5344CB8AC3E}">
        <p14:creationId xmlns:p14="http://schemas.microsoft.com/office/powerpoint/2010/main" val="12928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C77A62-5AF7-64AA-412F-BC005369663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78BB80-F16F-DA97-1336-68185DF4B8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9F129E4-3000-6173-727A-1B97C4480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71B01E-3C91-FF84-A31A-BBBEB00C87FA}"/>
              </a:ext>
            </a:extLst>
          </p:cNvPr>
          <p:cNvSpPr>
            <a:spLocks noGrp="1"/>
          </p:cNvSpPr>
          <p:nvPr>
            <p:ph type="dt" sz="half" idx="10"/>
          </p:nvPr>
        </p:nvSpPr>
        <p:spPr/>
        <p:txBody>
          <a:bodyPr/>
          <a:lstStyle/>
          <a:p>
            <a:fld id="{7C6A2983-2B42-48D6-BCEB-0E6293B4AB83}" type="datetime1">
              <a:rPr kumimoji="1" lang="ja-JP" altLang="en-US" smtClean="0"/>
              <a:t>2024/5/22</a:t>
            </a:fld>
            <a:endParaRPr kumimoji="1" lang="ja-JP" altLang="en-US"/>
          </a:p>
        </p:txBody>
      </p:sp>
      <p:sp>
        <p:nvSpPr>
          <p:cNvPr id="6" name="フッター プレースホルダー 5">
            <a:extLst>
              <a:ext uri="{FF2B5EF4-FFF2-40B4-BE49-F238E27FC236}">
                <a16:creationId xmlns:a16="http://schemas.microsoft.com/office/drawing/2014/main" id="{1D3B8674-8B87-0161-9EF2-C371FCD7F9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DF9EEA-7146-6D44-EFA8-76576D6A84CC}"/>
              </a:ext>
            </a:extLst>
          </p:cNvPr>
          <p:cNvSpPr>
            <a:spLocks noGrp="1"/>
          </p:cNvSpPr>
          <p:nvPr>
            <p:ph type="sldNum" sz="quarter" idx="12"/>
          </p:nvPr>
        </p:nvSpPr>
        <p:spPr/>
        <p:txBody>
          <a:bodyPr/>
          <a:lstStyle/>
          <a:p>
            <a:fld id="{B01785F6-1C15-42C4-BC57-52D9901AF203}" type="slidenum">
              <a:rPr kumimoji="1" lang="ja-JP" altLang="en-US" smtClean="0"/>
              <a:t>‹#›</a:t>
            </a:fld>
            <a:endParaRPr kumimoji="1" lang="ja-JP" altLang="en-US"/>
          </a:p>
        </p:txBody>
      </p:sp>
    </p:spTree>
    <p:extLst>
      <p:ext uri="{BB962C8B-B14F-4D97-AF65-F5344CB8AC3E}">
        <p14:creationId xmlns:p14="http://schemas.microsoft.com/office/powerpoint/2010/main" val="324246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07B7108-3C51-48F0-7532-0763551252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6D110C-7B32-46F4-0DD1-AB47B4367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64B8E3-6ED0-79C6-F7B2-C5B5B9B57D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9D117-65A8-4733-A9D8-0D548B864112}" type="datetime1">
              <a:rPr kumimoji="1" lang="ja-JP" altLang="en-US" smtClean="0"/>
              <a:t>2024/5/22</a:t>
            </a:fld>
            <a:endParaRPr kumimoji="1" lang="ja-JP" altLang="en-US"/>
          </a:p>
        </p:txBody>
      </p:sp>
      <p:sp>
        <p:nvSpPr>
          <p:cNvPr id="5" name="フッター プレースホルダー 4">
            <a:extLst>
              <a:ext uri="{FF2B5EF4-FFF2-40B4-BE49-F238E27FC236}">
                <a16:creationId xmlns:a16="http://schemas.microsoft.com/office/drawing/2014/main" id="{CCE16B27-9F9C-110F-58C4-F5C29D881E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05ED60-E691-3486-E861-87BC19D30DC2}"/>
              </a:ext>
            </a:extLst>
          </p:cNvPr>
          <p:cNvSpPr>
            <a:spLocks noGrp="1"/>
          </p:cNvSpPr>
          <p:nvPr>
            <p:ph type="sldNum" sz="quarter" idx="4"/>
          </p:nvPr>
        </p:nvSpPr>
        <p:spPr>
          <a:xfrm>
            <a:off x="9075549" y="6356349"/>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01785F6-1C15-42C4-BC57-52D9901AF203}" type="slidenum">
              <a:rPr lang="ja-JP" altLang="en-US" smtClean="0"/>
              <a:pPr/>
              <a:t>‹#›</a:t>
            </a:fld>
            <a:endParaRPr lang="ja-JP" altLang="en-US"/>
          </a:p>
        </p:txBody>
      </p:sp>
    </p:spTree>
    <p:extLst>
      <p:ext uri="{BB962C8B-B14F-4D97-AF65-F5344CB8AC3E}">
        <p14:creationId xmlns:p14="http://schemas.microsoft.com/office/powerpoint/2010/main" val="759863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4D3C9CE4-182C-CA77-8980-0DABD29C91AF}"/>
              </a:ext>
            </a:extLst>
          </p:cNvPr>
          <p:cNvSpPr>
            <a:spLocks noGrp="1"/>
          </p:cNvSpPr>
          <p:nvPr>
            <p:ph type="subTitle" idx="1"/>
          </p:nvPr>
        </p:nvSpPr>
        <p:spPr>
          <a:xfrm>
            <a:off x="1523515" y="3877610"/>
            <a:ext cx="9144000" cy="1655762"/>
          </a:xfrm>
        </p:spPr>
        <p:txBody>
          <a:bodyPr>
            <a:normAutofit/>
          </a:bodyPr>
          <a:lstStyle/>
          <a:p>
            <a:pPr algn="ctr"/>
            <a:r>
              <a:rPr lang="ja-JP" altLang="ja-JP" kern="100">
                <a:effectLst/>
                <a:latin typeface="游明朝" panose="02020400000000000000" pitchFamily="18" charset="-128"/>
                <a:ea typeface="UD デジタル 教科書体 NK-R" panose="02020400000000000000" pitchFamily="18" charset="-128"/>
                <a:cs typeface="Arial" panose="020B0604020202020204" pitchFamily="34" charset="0"/>
              </a:rPr>
              <a:t>令和６年５月</a:t>
            </a:r>
            <a:endParaRPr lang="ja-JP" altLang="ja-JP" kern="100">
              <a:effectLst/>
              <a:latin typeface="游明朝" panose="02020400000000000000" pitchFamily="18" charset="-128"/>
              <a:ea typeface="游明朝" panose="02020400000000000000" pitchFamily="18" charset="-128"/>
              <a:cs typeface="Arial" panose="020B0604020202020204" pitchFamily="34" charset="0"/>
            </a:endParaRPr>
          </a:p>
          <a:p>
            <a:pPr algn="ctr"/>
            <a:r>
              <a:rPr lang="en-US" altLang="ja-JP" kern="100">
                <a:effectLst/>
                <a:latin typeface="UD デジタル 教科書体 NK-R" panose="02020400000000000000" pitchFamily="18" charset="-128"/>
                <a:ea typeface="游明朝" panose="02020400000000000000" pitchFamily="18" charset="-128"/>
                <a:cs typeface="Arial" panose="020B0604020202020204" pitchFamily="34" charset="0"/>
              </a:rPr>
              <a:t> </a:t>
            </a:r>
            <a:endParaRPr lang="ja-JP" altLang="ja-JP" kern="100">
              <a:effectLst/>
              <a:latin typeface="游明朝" panose="02020400000000000000" pitchFamily="18" charset="-128"/>
              <a:ea typeface="游明朝" panose="02020400000000000000" pitchFamily="18" charset="-128"/>
              <a:cs typeface="Arial" panose="020B0604020202020204" pitchFamily="34" charset="0"/>
            </a:endParaRPr>
          </a:p>
          <a:p>
            <a:pPr algn="ctr"/>
            <a:r>
              <a:rPr lang="ja-JP" altLang="ja-JP" kern="100">
                <a:effectLst/>
                <a:latin typeface="游明朝" panose="02020400000000000000" pitchFamily="18" charset="-128"/>
                <a:ea typeface="UD デジタル 教科書体 NK-R" panose="02020400000000000000" pitchFamily="18" charset="-128"/>
                <a:cs typeface="Arial" panose="020B0604020202020204" pitchFamily="34" charset="0"/>
              </a:rPr>
              <a:t>世田谷区教育委員会</a:t>
            </a:r>
            <a:endParaRPr lang="ja-JP" altLang="ja-JP" kern="100">
              <a:effectLst/>
              <a:latin typeface="游明朝" panose="02020400000000000000" pitchFamily="18" charset="-128"/>
              <a:ea typeface="游明朝" panose="02020400000000000000" pitchFamily="18" charset="-128"/>
              <a:cs typeface="Arial" panose="020B0604020202020204" pitchFamily="34" charset="0"/>
            </a:endParaRPr>
          </a:p>
        </p:txBody>
      </p:sp>
      <p:grpSp>
        <p:nvGrpSpPr>
          <p:cNvPr id="5" name="グループ化 4">
            <a:extLst>
              <a:ext uri="{FF2B5EF4-FFF2-40B4-BE49-F238E27FC236}">
                <a16:creationId xmlns:a16="http://schemas.microsoft.com/office/drawing/2014/main" id="{2D8B4550-5A00-105E-430F-F9C9C5A545E7}"/>
              </a:ext>
            </a:extLst>
          </p:cNvPr>
          <p:cNvGrpSpPr/>
          <p:nvPr/>
        </p:nvGrpSpPr>
        <p:grpSpPr>
          <a:xfrm>
            <a:off x="1760451" y="880295"/>
            <a:ext cx="8671098" cy="2375667"/>
            <a:chOff x="0" y="0"/>
            <a:chExt cx="6383397" cy="1748790"/>
          </a:xfrm>
        </p:grpSpPr>
        <p:sp>
          <p:nvSpPr>
            <p:cNvPr id="6" name="四角形: 角を丸くする 5">
              <a:extLst>
                <a:ext uri="{FF2B5EF4-FFF2-40B4-BE49-F238E27FC236}">
                  <a16:creationId xmlns:a16="http://schemas.microsoft.com/office/drawing/2014/main" id="{60CA74E0-96CF-EE93-749E-A0810B5CCE21}"/>
                </a:ext>
              </a:extLst>
            </p:cNvPr>
            <p:cNvSpPr/>
            <p:nvPr/>
          </p:nvSpPr>
          <p:spPr>
            <a:xfrm>
              <a:off x="0" y="0"/>
              <a:ext cx="6383397" cy="1748790"/>
            </a:xfrm>
            <a:prstGeom prst="roundRect">
              <a:avLst/>
            </a:prstGeom>
            <a:solidFill>
              <a:srgbClr val="98C93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四角形: 角を丸くする 6">
              <a:extLst>
                <a:ext uri="{FF2B5EF4-FFF2-40B4-BE49-F238E27FC236}">
                  <a16:creationId xmlns:a16="http://schemas.microsoft.com/office/drawing/2014/main" id="{C40D0C8D-DABA-381D-BD4A-366C7B44AFD5}"/>
                </a:ext>
              </a:extLst>
            </p:cNvPr>
            <p:cNvSpPr/>
            <p:nvPr/>
          </p:nvSpPr>
          <p:spPr>
            <a:xfrm>
              <a:off x="98385" y="98385"/>
              <a:ext cx="6185913" cy="1542415"/>
            </a:xfrm>
            <a:prstGeom prst="roundRect">
              <a:avLst>
                <a:gd name="adj" fmla="val 14416"/>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3200" b="1" kern="100">
                  <a:solidFill>
                    <a:srgbClr val="FFFFFF"/>
                  </a:solidFill>
                  <a:effectLst/>
                  <a:ea typeface="UD デジタル 教科書体 NP-B" panose="02020700000000000000" pitchFamily="18" charset="-128"/>
                  <a:cs typeface="Arial" panose="020B0604020202020204" pitchFamily="34" charset="0"/>
                </a:rPr>
                <a:t>せたがやインクルーシブ教育ガイドライン</a:t>
              </a:r>
              <a:endParaRPr lang="ja-JP" sz="1200" kern="100">
                <a:effectLst/>
                <a:ea typeface="游明朝" panose="02020400000000000000" pitchFamily="18" charset="-128"/>
                <a:cs typeface="Arial" panose="020B0604020202020204" pitchFamily="34" charset="0"/>
              </a:endParaRPr>
            </a:p>
            <a:p>
              <a:pPr algn="ctr"/>
              <a:r>
                <a:rPr lang="ja-JP" sz="2800" b="1" kern="100">
                  <a:solidFill>
                    <a:srgbClr val="FFFFFF"/>
                  </a:solidFill>
                  <a:effectLst/>
                  <a:ea typeface="UD デジタル 教科書体 NP-B" panose="02020700000000000000" pitchFamily="18" charset="-128"/>
                  <a:cs typeface="Arial" panose="020B0604020202020204" pitchFamily="34" charset="0"/>
                </a:rPr>
                <a:t>［骨子案］</a:t>
              </a:r>
              <a:endParaRPr lang="ja-JP" sz="1200" kern="100">
                <a:effectLst/>
                <a:ea typeface="游明朝" panose="02020400000000000000" pitchFamily="18" charset="-128"/>
                <a:cs typeface="Arial" panose="020B0604020202020204" pitchFamily="34" charset="0"/>
              </a:endParaRPr>
            </a:p>
          </p:txBody>
        </p:sp>
      </p:grpSp>
      <p:sp>
        <p:nvSpPr>
          <p:cNvPr id="2" name="スライド番号プレースホルダー 1">
            <a:extLst>
              <a:ext uri="{FF2B5EF4-FFF2-40B4-BE49-F238E27FC236}">
                <a16:creationId xmlns:a16="http://schemas.microsoft.com/office/drawing/2014/main" id="{FE633BFB-1991-6D7F-5926-42CE2631C5A1}"/>
              </a:ext>
            </a:extLst>
          </p:cNvPr>
          <p:cNvSpPr>
            <a:spLocks noGrp="1"/>
          </p:cNvSpPr>
          <p:nvPr>
            <p:ph type="sldNum" sz="quarter" idx="12"/>
          </p:nvPr>
        </p:nvSpPr>
        <p:spPr/>
        <p:txBody>
          <a:bodyPr/>
          <a:lstStyle/>
          <a:p>
            <a:fld id="{B01785F6-1C15-42C4-BC57-52D9901AF203}" type="slidenum">
              <a:rPr kumimoji="1" lang="ja-JP" altLang="en-US" sz="1400" smtClean="0"/>
              <a:t>1</a:t>
            </a:fld>
            <a:endParaRPr kumimoji="1" lang="ja-JP" altLang="en-US" sz="1400"/>
          </a:p>
        </p:txBody>
      </p:sp>
    </p:spTree>
    <p:extLst>
      <p:ext uri="{BB962C8B-B14F-4D97-AF65-F5344CB8AC3E}">
        <p14:creationId xmlns:p14="http://schemas.microsoft.com/office/powerpoint/2010/main" val="368996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9A36BB-353C-2FB0-A7D1-07E69B73F4E1}"/>
              </a:ext>
            </a:extLst>
          </p:cNvPr>
          <p:cNvSpPr>
            <a:spLocks noGrp="1"/>
          </p:cNvSpPr>
          <p:nvPr>
            <p:ph type="title"/>
          </p:nvPr>
        </p:nvSpPr>
        <p:spPr/>
        <p:txBody>
          <a:bodyPr>
            <a:noAutofit/>
          </a:bodyPr>
          <a:lstStyle/>
          <a:p>
            <a:r>
              <a:rPr lang="ja-JP" altLang="ja-JP"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第６章　知ろう編　</a:t>
            </a:r>
            <a:br>
              <a:rPr lang="en-US" altLang="ja-JP"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br>
            <a:r>
              <a:rPr lang="ja-JP" altLang="ja-JP"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　　　　　　　　　　　　　　　　　　　　　　　　　　　　　　　　　　　　　　　　　　　　　　　　　　　　　　　　</a:t>
            </a:r>
            <a:br>
              <a:rPr lang="ja-JP" altLang="ja-JP" sz="2400" b="1" kern="100" dirty="0">
                <a:effectLst/>
                <a:latin typeface="游ゴシック Light" panose="020B0300000000000000" pitchFamily="50" charset="-128"/>
                <a:ea typeface="游ゴシック Light" panose="020B0300000000000000" pitchFamily="50" charset="-128"/>
                <a:cs typeface="Times New Roman" panose="02020603050405020304" pitchFamily="18" charset="0"/>
              </a:rPr>
            </a:br>
            <a:r>
              <a:rPr lang="ja-JP" altLang="ja-JP" sz="2800" b="1" kern="100" dirty="0">
                <a:solidFill>
                  <a:srgbClr val="000000"/>
                </a:solidFill>
                <a:effectLst/>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６－１　インクルーシブ教育とは</a:t>
            </a:r>
            <a:endParaRPr kumimoji="1" lang="ja-JP" altLang="en-US" sz="2800" dirty="0"/>
          </a:p>
        </p:txBody>
      </p:sp>
      <p:sp>
        <p:nvSpPr>
          <p:cNvPr id="3" name="コンテンツ プレースホルダー 2">
            <a:extLst>
              <a:ext uri="{FF2B5EF4-FFF2-40B4-BE49-F238E27FC236}">
                <a16:creationId xmlns:a16="http://schemas.microsoft.com/office/drawing/2014/main" id="{2133DDDE-F8F0-F325-CA66-B9328EA339B6}"/>
              </a:ext>
            </a:extLst>
          </p:cNvPr>
          <p:cNvSpPr>
            <a:spLocks noGrp="1"/>
          </p:cNvSpPr>
          <p:nvPr>
            <p:ph idx="1"/>
          </p:nvPr>
        </p:nvSpPr>
        <p:spPr>
          <a:xfrm>
            <a:off x="838200" y="1825625"/>
            <a:ext cx="10515600" cy="4277463"/>
          </a:xfrm>
        </p:spPr>
        <p:txBody>
          <a:bodyPr>
            <a:normAutofit/>
          </a:bodyPr>
          <a:lstStyle/>
          <a:p>
            <a:r>
              <a:rPr kumimoji="1" lang="ja-JP" altLang="en-US" sz="2400" dirty="0"/>
              <a:t>インクルーシブ教育について、歴史的背景、国内外の状況、地域共生社会との関係について解説</a:t>
            </a:r>
            <a:endParaRPr kumimoji="1" lang="en-US" altLang="ja-JP" sz="2400" dirty="0"/>
          </a:p>
          <a:p>
            <a:r>
              <a:rPr lang="ja-JP" altLang="en-US" sz="2400" dirty="0"/>
              <a:t>インクルーシブ教育に関係する、サラマンカ宣言、障害者の権利に関する条約、障害者を理由とした差別の解消の推進に関する法律、障害者の権利に関する委員会の勧告について解説</a:t>
            </a:r>
            <a:endParaRPr lang="en-US" altLang="ja-JP" sz="2400" dirty="0"/>
          </a:p>
          <a:p>
            <a:r>
              <a:rPr lang="ja-JP" altLang="en-US" sz="2400" dirty="0"/>
              <a:t>サラマンカ宣言では、障害だけでなくさまざまな背景の人を含むこととしており、多様性や人権課題の観点もふまえ、せたがやインクルーシブ教育の姿を記載</a:t>
            </a:r>
            <a:endParaRPr lang="en-US" altLang="ja-JP" sz="2400" dirty="0"/>
          </a:p>
          <a:p>
            <a:r>
              <a:rPr lang="ja-JP" altLang="en-US" sz="2400" dirty="0"/>
              <a:t>インクルーシブ教育の推進は、社会モデルの視点から重要であることを記載</a:t>
            </a:r>
            <a:endParaRPr lang="en-US" altLang="ja-JP" sz="2400" dirty="0"/>
          </a:p>
          <a:p>
            <a:endParaRPr lang="en-US" altLang="ja-JP" sz="2400" dirty="0"/>
          </a:p>
        </p:txBody>
      </p:sp>
      <p:sp>
        <p:nvSpPr>
          <p:cNvPr id="5" name="スライド番号プレースホルダー 4">
            <a:extLst>
              <a:ext uri="{FF2B5EF4-FFF2-40B4-BE49-F238E27FC236}">
                <a16:creationId xmlns:a16="http://schemas.microsoft.com/office/drawing/2014/main" id="{D304FA51-3140-8FCE-29EB-66E7CAAE5FF8}"/>
              </a:ext>
            </a:extLst>
          </p:cNvPr>
          <p:cNvSpPr>
            <a:spLocks noGrp="1"/>
          </p:cNvSpPr>
          <p:nvPr>
            <p:ph type="sldNum" sz="quarter" idx="12"/>
          </p:nvPr>
        </p:nvSpPr>
        <p:spPr/>
        <p:txBody>
          <a:bodyPr/>
          <a:lstStyle/>
          <a:p>
            <a:fld id="{B01785F6-1C15-42C4-BC57-52D9901AF203}" type="slidenum">
              <a:rPr kumimoji="1" lang="ja-JP" altLang="en-US" smtClean="0"/>
              <a:t>10</a:t>
            </a:fld>
            <a:endParaRPr kumimoji="1" lang="ja-JP" altLang="en-US"/>
          </a:p>
        </p:txBody>
      </p:sp>
    </p:spTree>
    <p:extLst>
      <p:ext uri="{BB962C8B-B14F-4D97-AF65-F5344CB8AC3E}">
        <p14:creationId xmlns:p14="http://schemas.microsoft.com/office/powerpoint/2010/main" val="33270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138C83-2942-85D0-0013-CF96E0FBEC84}"/>
              </a:ext>
            </a:extLst>
          </p:cNvPr>
          <p:cNvSpPr>
            <a:spLocks noGrp="1"/>
          </p:cNvSpPr>
          <p:nvPr>
            <p:ph type="title"/>
          </p:nvPr>
        </p:nvSpPr>
        <p:spPr/>
        <p:txBody>
          <a:bodyPr>
            <a:normAutofit/>
          </a:bodyPr>
          <a:lstStyle/>
          <a:p>
            <a:r>
              <a:rPr lang="ja-JP" altLang="ja-JP" sz="2800" b="1" kern="100">
                <a:solidFill>
                  <a:srgbClr val="000000"/>
                </a:solidFill>
                <a:effectLst/>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６－２　差別、障害の医学モデル</a:t>
            </a:r>
            <a:r>
              <a:rPr lang="ja-JP" altLang="en-US" sz="2800" b="1" kern="100">
                <a:solidFill>
                  <a:srgbClr val="000000"/>
                </a:solidFill>
                <a:effectLst/>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と</a:t>
            </a:r>
            <a:r>
              <a:rPr lang="ja-JP" altLang="ja-JP" sz="2800" b="1" kern="100">
                <a:solidFill>
                  <a:srgbClr val="000000"/>
                </a:solidFill>
                <a:effectLst/>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社会モデル、合理的配慮、</a:t>
            </a:r>
            <a:r>
              <a:rPr lang="ja-JP" altLang="en-US" sz="2800" b="1" kern="100">
                <a:solidFill>
                  <a:srgbClr val="000000"/>
                </a:solidFill>
                <a:effectLst/>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ユニバーサルデザイン</a:t>
            </a:r>
            <a:endParaRPr lang="ja-JP" altLang="ja-JP" sz="1800" b="1" kern="100">
              <a:effectLst/>
              <a:latin typeface="游ゴシック Light" panose="020B0300000000000000" pitchFamily="50" charset="-128"/>
              <a:ea typeface="游ゴシック Light" panose="020B0300000000000000" pitchFamily="50" charset="-128"/>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37429B13-ACF4-B734-7F39-D6DCED9D96DD}"/>
              </a:ext>
            </a:extLst>
          </p:cNvPr>
          <p:cNvSpPr>
            <a:spLocks noGrp="1"/>
          </p:cNvSpPr>
          <p:nvPr>
            <p:ph idx="1"/>
          </p:nvPr>
        </p:nvSpPr>
        <p:spPr>
          <a:xfrm>
            <a:off x="838200" y="1825625"/>
            <a:ext cx="10515600" cy="3203575"/>
          </a:xfrm>
        </p:spPr>
        <p:txBody>
          <a:bodyPr>
            <a:normAutofit/>
          </a:bodyPr>
          <a:lstStyle/>
          <a:p>
            <a:r>
              <a:rPr kumimoji="1" lang="ja-JP" altLang="en-US" dirty="0"/>
              <a:t>前項で記載した、</a:t>
            </a:r>
            <a:r>
              <a:rPr lang="ja-JP" altLang="en-US" dirty="0"/>
              <a:t>障害者を理由とした差別の解消の推進に関する法律を掘り下げながら、文章と具体例で</a:t>
            </a:r>
            <a:endParaRPr lang="en-US" altLang="ja-JP" dirty="0"/>
          </a:p>
          <a:p>
            <a:pPr marL="0" indent="0">
              <a:buNone/>
            </a:pPr>
            <a:r>
              <a:rPr lang="ja-JP" altLang="en-US" dirty="0"/>
              <a:t>　　◎　差別とは</a:t>
            </a:r>
            <a:endParaRPr lang="en-US" altLang="ja-JP" dirty="0"/>
          </a:p>
          <a:p>
            <a:pPr marL="0" indent="0">
              <a:buNone/>
            </a:pPr>
            <a:r>
              <a:rPr lang="ja-JP" altLang="en-US" dirty="0"/>
              <a:t>　　◎　障害の医学モデルと障害の社会モデルの違い</a:t>
            </a:r>
            <a:endParaRPr lang="en-US" altLang="ja-JP" dirty="0"/>
          </a:p>
          <a:p>
            <a:pPr marL="0" indent="0">
              <a:buNone/>
            </a:pPr>
            <a:r>
              <a:rPr lang="ja-JP" altLang="en-US" dirty="0"/>
              <a:t>　　◎　ユニバーサルデザインと合理的配慮</a:t>
            </a:r>
            <a:endParaRPr lang="en-US" altLang="ja-JP" dirty="0"/>
          </a:p>
          <a:p>
            <a:pPr marL="0" indent="0">
              <a:buNone/>
            </a:pPr>
            <a:r>
              <a:rPr lang="ja-JP" altLang="en-US" dirty="0"/>
              <a:t>  について解説</a:t>
            </a:r>
            <a:endParaRPr lang="en-US" altLang="ja-JP" dirty="0"/>
          </a:p>
        </p:txBody>
      </p:sp>
      <p:sp>
        <p:nvSpPr>
          <p:cNvPr id="5" name="スライド番号プレースホルダー 4">
            <a:extLst>
              <a:ext uri="{FF2B5EF4-FFF2-40B4-BE49-F238E27FC236}">
                <a16:creationId xmlns:a16="http://schemas.microsoft.com/office/drawing/2014/main" id="{9D99D212-09F7-7F93-2FA1-44BB715FD1A6}"/>
              </a:ext>
            </a:extLst>
          </p:cNvPr>
          <p:cNvSpPr>
            <a:spLocks noGrp="1"/>
          </p:cNvSpPr>
          <p:nvPr>
            <p:ph type="sldNum" sz="quarter" idx="12"/>
          </p:nvPr>
        </p:nvSpPr>
        <p:spPr/>
        <p:txBody>
          <a:bodyPr/>
          <a:lstStyle/>
          <a:p>
            <a:fld id="{B01785F6-1C15-42C4-BC57-52D9901AF203}" type="slidenum">
              <a:rPr kumimoji="1" lang="ja-JP" altLang="en-US" smtClean="0"/>
              <a:t>11</a:t>
            </a:fld>
            <a:endParaRPr kumimoji="1" lang="ja-JP" altLang="en-US"/>
          </a:p>
        </p:txBody>
      </p:sp>
    </p:spTree>
    <p:extLst>
      <p:ext uri="{BB962C8B-B14F-4D97-AF65-F5344CB8AC3E}">
        <p14:creationId xmlns:p14="http://schemas.microsoft.com/office/powerpoint/2010/main" val="386499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808DE2-851B-3157-6B82-18A83DA3DA42}"/>
              </a:ext>
            </a:extLst>
          </p:cNvPr>
          <p:cNvSpPr>
            <a:spLocks noGrp="1"/>
          </p:cNvSpPr>
          <p:nvPr>
            <p:ph type="title"/>
          </p:nvPr>
        </p:nvSpPr>
        <p:spPr/>
        <p:txBody>
          <a:bodyPr>
            <a:normAutofit/>
          </a:bodyPr>
          <a:lstStyle/>
          <a:p>
            <a:r>
              <a:rPr lang="ja-JP" altLang="ja-JP" sz="3200" b="1" kern="100" dirty="0">
                <a:solidFill>
                  <a:srgbClr val="000000"/>
                </a:solidFill>
                <a:effectLst/>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６－３　子どもたち</a:t>
            </a:r>
            <a:r>
              <a:rPr lang="ja-JP" altLang="en-US" sz="3200" b="1" kern="100" dirty="0">
                <a:solidFill>
                  <a:srgbClr val="000000"/>
                </a:solidFill>
                <a:effectLst/>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への気づき</a:t>
            </a:r>
            <a:br>
              <a:rPr lang="ja-JP" altLang="ja-JP" sz="2000" b="1" kern="100" dirty="0">
                <a:effectLst/>
                <a:latin typeface="游ゴシック Light" panose="020B0300000000000000" pitchFamily="50" charset="-128"/>
                <a:ea typeface="游ゴシック Light" panose="020B0300000000000000" pitchFamily="50" charset="-128"/>
                <a:cs typeface="Times New Roman" panose="02020603050405020304" pitchFamily="18" charset="0"/>
              </a:rPr>
            </a:br>
            <a:endParaRPr kumimoji="1" lang="ja-JP" altLang="en-US" sz="3200" dirty="0"/>
          </a:p>
        </p:txBody>
      </p:sp>
      <p:sp>
        <p:nvSpPr>
          <p:cNvPr id="3" name="コンテンツ プレースホルダー 2">
            <a:extLst>
              <a:ext uri="{FF2B5EF4-FFF2-40B4-BE49-F238E27FC236}">
                <a16:creationId xmlns:a16="http://schemas.microsoft.com/office/drawing/2014/main" id="{D301EF60-1431-4321-4D79-79DCF3F8CDA7}"/>
              </a:ext>
            </a:extLst>
          </p:cNvPr>
          <p:cNvSpPr>
            <a:spLocks noGrp="1"/>
          </p:cNvSpPr>
          <p:nvPr>
            <p:ph idx="1"/>
          </p:nvPr>
        </p:nvSpPr>
        <p:spPr>
          <a:xfrm>
            <a:off x="838199" y="1494658"/>
            <a:ext cx="10743423" cy="3817571"/>
          </a:xfrm>
        </p:spPr>
        <p:txBody>
          <a:bodyPr>
            <a:normAutofit/>
          </a:bodyPr>
          <a:lstStyle/>
          <a:p>
            <a:r>
              <a:rPr lang="ja-JP" altLang="en-US" dirty="0"/>
              <a:t>子どものさまざまな背景を例示し、子どもたちを見る視点（子どもの背景に気付くポイント）を文章と具体例で解説する。</a:t>
            </a:r>
            <a:endParaRPr lang="en-US" altLang="ja-JP" dirty="0"/>
          </a:p>
          <a:p>
            <a:r>
              <a:rPr kumimoji="1" lang="ja-JP" altLang="en-US" dirty="0"/>
              <a:t>（例示）</a:t>
            </a:r>
            <a:endParaRPr kumimoji="1" lang="en-US" altLang="ja-JP" dirty="0"/>
          </a:p>
          <a:p>
            <a:pPr marL="0" indent="0">
              <a:buNone/>
            </a:pPr>
            <a:r>
              <a:rPr lang="ja-JP" altLang="en-US" dirty="0"/>
              <a:t>　　◎　ＬＧＢＴＱ</a:t>
            </a:r>
          </a:p>
          <a:p>
            <a:pPr marL="0" indent="0">
              <a:buNone/>
            </a:pPr>
            <a:r>
              <a:rPr lang="ja-JP" altLang="en-US" dirty="0"/>
              <a:t>　　◎　日本語を母国語としない子ども、外国人や帰国子女</a:t>
            </a:r>
          </a:p>
          <a:p>
            <a:pPr marL="0" indent="0">
              <a:buNone/>
            </a:pPr>
            <a:r>
              <a:rPr lang="ja-JP" altLang="en-US" dirty="0"/>
              <a:t>　　◎　経済的困窮、ヤングケアラー</a:t>
            </a:r>
          </a:p>
          <a:p>
            <a:pPr marL="0" indent="0">
              <a:buNone/>
            </a:pPr>
            <a:r>
              <a:rPr lang="ja-JP" altLang="en-US" dirty="0"/>
              <a:t>　　◎　なんとなく生きづらさを抱えている</a:t>
            </a:r>
          </a:p>
          <a:p>
            <a:pPr marL="0" indent="0">
              <a:buNone/>
            </a:pPr>
            <a:endParaRPr kumimoji="1" lang="ja-JP" altLang="en-US" dirty="0"/>
          </a:p>
        </p:txBody>
      </p:sp>
      <p:sp>
        <p:nvSpPr>
          <p:cNvPr id="5" name="スライド番号プレースホルダー 4">
            <a:extLst>
              <a:ext uri="{FF2B5EF4-FFF2-40B4-BE49-F238E27FC236}">
                <a16:creationId xmlns:a16="http://schemas.microsoft.com/office/drawing/2014/main" id="{4798A6F4-34E2-8EC0-8955-8F2E8516DEB3}"/>
              </a:ext>
            </a:extLst>
          </p:cNvPr>
          <p:cNvSpPr>
            <a:spLocks noGrp="1"/>
          </p:cNvSpPr>
          <p:nvPr>
            <p:ph type="sldNum" sz="quarter" idx="12"/>
          </p:nvPr>
        </p:nvSpPr>
        <p:spPr/>
        <p:txBody>
          <a:bodyPr/>
          <a:lstStyle/>
          <a:p>
            <a:fld id="{B01785F6-1C15-42C4-BC57-52D9901AF203}" type="slidenum">
              <a:rPr kumimoji="1" lang="ja-JP" altLang="en-US" smtClean="0"/>
              <a:t>12</a:t>
            </a:fld>
            <a:endParaRPr kumimoji="1" lang="ja-JP" altLang="en-US"/>
          </a:p>
        </p:txBody>
      </p:sp>
    </p:spTree>
    <p:extLst>
      <p:ext uri="{BB962C8B-B14F-4D97-AF65-F5344CB8AC3E}">
        <p14:creationId xmlns:p14="http://schemas.microsoft.com/office/powerpoint/2010/main" val="1121853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3EFD65-7E99-4191-90C5-EE6F8CBCE22D}"/>
              </a:ext>
            </a:extLst>
          </p:cNvPr>
          <p:cNvSpPr>
            <a:spLocks noGrp="1"/>
          </p:cNvSpPr>
          <p:nvPr>
            <p:ph type="title"/>
          </p:nvPr>
        </p:nvSpPr>
        <p:spPr/>
        <p:txBody>
          <a:bodyPr>
            <a:normAutofit/>
          </a:bodyPr>
          <a:lstStyle/>
          <a:p>
            <a:r>
              <a:rPr lang="ja-JP" altLang="ja-JP" sz="3200" b="1" kern="100">
                <a:solidFill>
                  <a:srgbClr val="000000"/>
                </a:solidFill>
                <a:effectLst/>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６－４　学校・幼稚園・教育委員会の取組み</a:t>
            </a:r>
            <a:br>
              <a:rPr lang="ja-JP" altLang="ja-JP" sz="2000" b="1" kern="100">
                <a:effectLst/>
                <a:latin typeface="游ゴシック Light" panose="020B0300000000000000" pitchFamily="50" charset="-128"/>
                <a:ea typeface="游ゴシック Light" panose="020B0300000000000000" pitchFamily="50" charset="-128"/>
                <a:cs typeface="Times New Roman" panose="02020603050405020304" pitchFamily="18" charset="0"/>
              </a:rPr>
            </a:br>
            <a:endParaRPr kumimoji="1" lang="ja-JP" altLang="en-US" sz="3200"/>
          </a:p>
        </p:txBody>
      </p:sp>
      <p:sp>
        <p:nvSpPr>
          <p:cNvPr id="3" name="コンテンツ プレースホルダー 2">
            <a:extLst>
              <a:ext uri="{FF2B5EF4-FFF2-40B4-BE49-F238E27FC236}">
                <a16:creationId xmlns:a16="http://schemas.microsoft.com/office/drawing/2014/main" id="{56C5157F-40BB-60A1-7E88-C71B627050F4}"/>
              </a:ext>
            </a:extLst>
          </p:cNvPr>
          <p:cNvSpPr>
            <a:spLocks noGrp="1"/>
          </p:cNvSpPr>
          <p:nvPr>
            <p:ph idx="1"/>
          </p:nvPr>
        </p:nvSpPr>
        <p:spPr>
          <a:xfrm>
            <a:off x="838200" y="1368425"/>
            <a:ext cx="10515600" cy="4020004"/>
          </a:xfrm>
        </p:spPr>
        <p:txBody>
          <a:bodyPr>
            <a:normAutofit/>
          </a:bodyPr>
          <a:lstStyle/>
          <a:p>
            <a:r>
              <a:rPr kumimoji="1" lang="ja-JP" altLang="en-US" dirty="0"/>
              <a:t>これまでに世田谷区の学校・幼稚園・教育委員会が取り組んできた取組みについて、（今まで知らなかったり、他自治体から異動してきた教職員にも理解が深まることを念頭に）整理する。</a:t>
            </a:r>
            <a:endParaRPr kumimoji="1" lang="en-US" altLang="ja-JP" dirty="0"/>
          </a:p>
          <a:p>
            <a:pPr marL="0" indent="0">
              <a:buNone/>
            </a:pPr>
            <a:r>
              <a:rPr kumimoji="1" lang="ja-JP" altLang="en-US" dirty="0"/>
              <a:t>　（取組み例）</a:t>
            </a:r>
            <a:endParaRPr kumimoji="1" lang="en-US" altLang="ja-JP" dirty="0"/>
          </a:p>
          <a:p>
            <a:pPr marL="0" indent="0">
              <a:buNone/>
            </a:pPr>
            <a:r>
              <a:rPr lang="ja-JP" altLang="en-US" dirty="0"/>
              <a:t>　　◎　学び舎やアプローチスタートカリキュラム等の切れ目の</a:t>
            </a:r>
            <a:endParaRPr lang="en-US" altLang="ja-JP" dirty="0"/>
          </a:p>
          <a:p>
            <a:pPr marL="0" indent="0">
              <a:buNone/>
            </a:pPr>
            <a:r>
              <a:rPr lang="ja-JP" altLang="en-US" dirty="0"/>
              <a:t>　　　　ない支援</a:t>
            </a:r>
          </a:p>
          <a:p>
            <a:pPr marL="0" indent="0">
              <a:buNone/>
            </a:pPr>
            <a:r>
              <a:rPr lang="ja-JP" altLang="en-US" dirty="0"/>
              <a:t>　　◎　区立幼稚園におけるインクルーシブ教育</a:t>
            </a:r>
            <a:endParaRPr lang="en-US" altLang="ja-JP" dirty="0"/>
          </a:p>
          <a:p>
            <a:pPr marL="0" indent="0">
              <a:buNone/>
            </a:pPr>
            <a:r>
              <a:rPr lang="ja-JP" altLang="en-US" dirty="0"/>
              <a:t>　　◎　学びを支える人材</a:t>
            </a:r>
          </a:p>
          <a:p>
            <a:pPr marL="0" indent="0">
              <a:buNone/>
            </a:pPr>
            <a:endParaRPr kumimoji="1" lang="ja-JP" altLang="en-US" dirty="0"/>
          </a:p>
        </p:txBody>
      </p:sp>
      <p:sp>
        <p:nvSpPr>
          <p:cNvPr id="5" name="スライド番号プレースホルダー 4">
            <a:extLst>
              <a:ext uri="{FF2B5EF4-FFF2-40B4-BE49-F238E27FC236}">
                <a16:creationId xmlns:a16="http://schemas.microsoft.com/office/drawing/2014/main" id="{D645DB24-2D27-2326-094C-AB704DCC067D}"/>
              </a:ext>
            </a:extLst>
          </p:cNvPr>
          <p:cNvSpPr>
            <a:spLocks noGrp="1"/>
          </p:cNvSpPr>
          <p:nvPr>
            <p:ph type="sldNum" sz="quarter" idx="12"/>
          </p:nvPr>
        </p:nvSpPr>
        <p:spPr/>
        <p:txBody>
          <a:bodyPr/>
          <a:lstStyle/>
          <a:p>
            <a:fld id="{B01785F6-1C15-42C4-BC57-52D9901AF203}" type="slidenum">
              <a:rPr kumimoji="1" lang="ja-JP" altLang="en-US" smtClean="0"/>
              <a:t>13</a:t>
            </a:fld>
            <a:endParaRPr kumimoji="1" lang="ja-JP" altLang="en-US"/>
          </a:p>
        </p:txBody>
      </p:sp>
    </p:spTree>
    <p:extLst>
      <p:ext uri="{BB962C8B-B14F-4D97-AF65-F5344CB8AC3E}">
        <p14:creationId xmlns:p14="http://schemas.microsoft.com/office/powerpoint/2010/main" val="23071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15CAE-BE9B-2D5E-C894-FE2D8873F860}"/>
              </a:ext>
            </a:extLst>
          </p:cNvPr>
          <p:cNvSpPr>
            <a:spLocks noGrp="1"/>
          </p:cNvSpPr>
          <p:nvPr>
            <p:ph type="title"/>
          </p:nvPr>
        </p:nvSpPr>
        <p:spPr/>
        <p:txBody>
          <a:bodyPr vert="horz" lIns="91440" tIns="45720" rIns="91440" bIns="45720" rtlCol="0" anchor="ctr">
            <a:normAutofit/>
          </a:bodyPr>
          <a:lstStyle/>
          <a:p>
            <a:r>
              <a:rPr lang="ja-JP" altLang="ja-JP" sz="3200" b="1" kern="100">
                <a:solidFill>
                  <a:srgbClr val="000000"/>
                </a:solidFill>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６－５　区長部局や関係機関との連携</a:t>
            </a:r>
          </a:p>
        </p:txBody>
      </p:sp>
      <p:sp>
        <p:nvSpPr>
          <p:cNvPr id="3" name="コンテンツ プレースホルダー 2">
            <a:extLst>
              <a:ext uri="{FF2B5EF4-FFF2-40B4-BE49-F238E27FC236}">
                <a16:creationId xmlns:a16="http://schemas.microsoft.com/office/drawing/2014/main" id="{F8AC9FE7-7DC8-F852-901A-1234F0E221A3}"/>
              </a:ext>
            </a:extLst>
          </p:cNvPr>
          <p:cNvSpPr>
            <a:spLocks noGrp="1"/>
          </p:cNvSpPr>
          <p:nvPr>
            <p:ph idx="1"/>
          </p:nvPr>
        </p:nvSpPr>
        <p:spPr>
          <a:xfrm>
            <a:off x="965771" y="1335642"/>
            <a:ext cx="11226229" cy="5198723"/>
          </a:xfrm>
        </p:spPr>
        <p:txBody>
          <a:bodyPr>
            <a:normAutofit fontScale="77500" lnSpcReduction="20000"/>
          </a:bodyPr>
          <a:lstStyle/>
          <a:p>
            <a:pPr>
              <a:lnSpc>
                <a:spcPct val="120000"/>
              </a:lnSpc>
            </a:pPr>
            <a:r>
              <a:rPr kumimoji="1" lang="ja-JP" altLang="en-US" sz="4000" dirty="0"/>
              <a:t>既存の区長部局や関係機関との連携について紹介し、インクルーシブ教育の基礎となっている点について記載する。</a:t>
            </a:r>
            <a:endParaRPr kumimoji="1" lang="en-US" altLang="ja-JP" sz="4000" dirty="0"/>
          </a:p>
          <a:p>
            <a:pPr marL="0" indent="0">
              <a:buNone/>
            </a:pPr>
            <a:r>
              <a:rPr kumimoji="1" lang="ja-JP" altLang="en-US" dirty="0"/>
              <a:t>　</a:t>
            </a:r>
            <a:r>
              <a:rPr kumimoji="1" lang="ja-JP" altLang="en-US" sz="2600" dirty="0"/>
              <a:t>（例示）</a:t>
            </a:r>
          </a:p>
          <a:p>
            <a:pPr marL="0" indent="0">
              <a:buNone/>
            </a:pPr>
            <a:r>
              <a:rPr lang="ja-JP" altLang="en-US" sz="2600" dirty="0"/>
              <a:t>　　</a:t>
            </a:r>
            <a:r>
              <a:rPr kumimoji="1" lang="ja-JP" altLang="en-US" sz="2600" dirty="0"/>
              <a:t>①　小学校への手話講師派遣や障害理解に関する出前講座（障害施策推進課）</a:t>
            </a:r>
            <a:endParaRPr kumimoji="1" lang="en-US" altLang="ja-JP" sz="2600" dirty="0"/>
          </a:p>
          <a:p>
            <a:pPr marL="0" indent="0">
              <a:buNone/>
            </a:pPr>
            <a:r>
              <a:rPr lang="ja-JP" altLang="en-US" sz="2600" dirty="0"/>
              <a:t>　　</a:t>
            </a:r>
            <a:r>
              <a:rPr kumimoji="1" lang="ja-JP" altLang="en-US" sz="2600" dirty="0"/>
              <a:t>②　小・中学校での福祉学習（生活福祉課）　③　健康に関する教育（健康推進課）</a:t>
            </a:r>
          </a:p>
          <a:p>
            <a:pPr marL="0" indent="0">
              <a:buNone/>
            </a:pPr>
            <a:r>
              <a:rPr kumimoji="1" lang="ja-JP" altLang="en-US" sz="2600" dirty="0"/>
              <a:t>　　④　支援が必要な家庭への支援</a:t>
            </a:r>
            <a:r>
              <a:rPr kumimoji="1" lang="ja-JP" altLang="en-US" sz="2300" dirty="0"/>
              <a:t>（子ども家庭支援課、児童相談所、生活支援課、保健福祉課等）</a:t>
            </a:r>
            <a:endParaRPr kumimoji="1" lang="ja-JP" altLang="en-US" sz="2600" dirty="0"/>
          </a:p>
          <a:p>
            <a:pPr marL="0" indent="0">
              <a:buNone/>
            </a:pPr>
            <a:r>
              <a:rPr kumimoji="1" lang="ja-JP" altLang="en-US" sz="2600" dirty="0"/>
              <a:t>　　　　（重層的支援体制整備事業による包括的相談支援体制）</a:t>
            </a:r>
          </a:p>
          <a:p>
            <a:pPr marL="0" indent="0">
              <a:buNone/>
            </a:pPr>
            <a:r>
              <a:rPr lang="ja-JP" altLang="en-US" sz="2600" dirty="0"/>
              <a:t>　　</a:t>
            </a:r>
            <a:r>
              <a:rPr kumimoji="1" lang="ja-JP" altLang="en-US" sz="2600" dirty="0"/>
              <a:t>⑤　子どもからの相談、人権に関する連携（子ども・若者支援課、せたホッと）</a:t>
            </a:r>
          </a:p>
          <a:p>
            <a:pPr marL="0" indent="0">
              <a:buNone/>
            </a:pPr>
            <a:r>
              <a:rPr kumimoji="1" lang="ja-JP" altLang="en-US" sz="2600" dirty="0"/>
              <a:t>　　⑥　新ＢＯＰ学童クラブとの連携（児童課）</a:t>
            </a:r>
          </a:p>
          <a:p>
            <a:pPr marL="0" indent="0">
              <a:buNone/>
            </a:pPr>
            <a:r>
              <a:rPr kumimoji="1" lang="ja-JP" altLang="en-US" sz="2600" dirty="0"/>
              <a:t>　　⑦　発達障害や医療的ケアに関する連携（障害保健福祉課）</a:t>
            </a:r>
          </a:p>
          <a:p>
            <a:pPr marL="0" indent="0">
              <a:buNone/>
            </a:pPr>
            <a:r>
              <a:rPr kumimoji="1" lang="ja-JP" altLang="en-US" sz="2600" dirty="0"/>
              <a:t>　　⑧　東京都立特別支援学校との連携（センター的機能）</a:t>
            </a:r>
            <a:endParaRPr kumimoji="1" lang="en-US" altLang="ja-JP" sz="2600" dirty="0"/>
          </a:p>
          <a:p>
            <a:pPr marL="0" indent="0">
              <a:buNone/>
            </a:pPr>
            <a:r>
              <a:rPr lang="ja-JP" altLang="en-US" sz="2600" dirty="0"/>
              <a:t>　　⑨</a:t>
            </a:r>
            <a:r>
              <a:rPr kumimoji="1" lang="ja-JP" altLang="en-US" sz="2600" dirty="0"/>
              <a:t>　就学前機関との連携</a:t>
            </a:r>
          </a:p>
        </p:txBody>
      </p:sp>
      <p:sp>
        <p:nvSpPr>
          <p:cNvPr id="5" name="スライド番号プレースホルダー 4">
            <a:extLst>
              <a:ext uri="{FF2B5EF4-FFF2-40B4-BE49-F238E27FC236}">
                <a16:creationId xmlns:a16="http://schemas.microsoft.com/office/drawing/2014/main" id="{FB3DD34B-B6F4-8499-66F8-570DA79AFF19}"/>
              </a:ext>
            </a:extLst>
          </p:cNvPr>
          <p:cNvSpPr>
            <a:spLocks noGrp="1"/>
          </p:cNvSpPr>
          <p:nvPr>
            <p:ph type="sldNum" sz="quarter" idx="12"/>
          </p:nvPr>
        </p:nvSpPr>
        <p:spPr>
          <a:xfrm>
            <a:off x="9230533" y="6248668"/>
            <a:ext cx="2743200" cy="365125"/>
          </a:xfrm>
        </p:spPr>
        <p:txBody>
          <a:bodyPr/>
          <a:lstStyle/>
          <a:p>
            <a:fld id="{B01785F6-1C15-42C4-BC57-52D9901AF203}" type="slidenum">
              <a:rPr kumimoji="1" lang="ja-JP" altLang="en-US" smtClean="0"/>
              <a:t>14</a:t>
            </a:fld>
            <a:endParaRPr kumimoji="1" lang="ja-JP" altLang="en-US" dirty="0"/>
          </a:p>
        </p:txBody>
      </p:sp>
    </p:spTree>
    <p:extLst>
      <p:ext uri="{BB962C8B-B14F-4D97-AF65-F5344CB8AC3E}">
        <p14:creationId xmlns:p14="http://schemas.microsoft.com/office/powerpoint/2010/main" val="600417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347ECC4-9CD0-9604-8607-2893D22CD7DD}"/>
              </a:ext>
            </a:extLst>
          </p:cNvPr>
          <p:cNvSpPr>
            <a:spLocks noGrp="1"/>
          </p:cNvSpPr>
          <p:nvPr>
            <p:ph type="title"/>
          </p:nvPr>
        </p:nvSpPr>
        <p:spPr>
          <a:xfrm>
            <a:off x="838200" y="843672"/>
            <a:ext cx="10515600" cy="5170655"/>
          </a:xfrm>
        </p:spPr>
        <p:txBody>
          <a:bodyPr>
            <a:noAutofit/>
          </a:bodyPr>
          <a:lstStyle/>
          <a:p>
            <a:br>
              <a:rPr lang="ja-JP" altLang="ja-JP" sz="2000" b="1" kern="100" dirty="0">
                <a:effectLst/>
                <a:latin typeface="游ゴシック Light" panose="020B0300000000000000" pitchFamily="50" charset="-128"/>
                <a:ea typeface="游ゴシック Light" panose="020B0300000000000000" pitchFamily="50" charset="-128"/>
                <a:cs typeface="Times New Roman" panose="02020603050405020304" pitchFamily="18" charset="0"/>
              </a:rPr>
            </a:br>
            <a:r>
              <a:rPr lang="en-US" altLang="ja-JP" sz="2400" kern="100" dirty="0">
                <a:solidFill>
                  <a:srgbClr val="FF0000"/>
                </a:solidFill>
                <a:effectLst/>
                <a:latin typeface="UD デジタル 教科書体 NK-R" panose="02020400000000000000" pitchFamily="18" charset="-128"/>
                <a:ea typeface="游明朝" panose="02020400000000000000" pitchFamily="18" charset="-128"/>
                <a:cs typeface="Arial" panose="020B0604020202020204" pitchFamily="34" charset="0"/>
              </a:rPr>
              <a:t> </a:t>
            </a:r>
            <a:br>
              <a:rPr lang="ja-JP" altLang="ja-JP" sz="2000" kern="100" dirty="0">
                <a:effectLst/>
                <a:latin typeface="游明朝" panose="02020400000000000000" pitchFamily="18" charset="-128"/>
                <a:ea typeface="游明朝" panose="02020400000000000000" pitchFamily="18" charset="-128"/>
                <a:cs typeface="Arial" panose="020B0604020202020204" pitchFamily="34" charset="0"/>
              </a:rPr>
            </a:br>
            <a:br>
              <a:rPr lang="en-US" altLang="ja-JP" sz="2000" kern="100" dirty="0">
                <a:effectLst/>
                <a:latin typeface="+mn-lt"/>
                <a:ea typeface="游明朝" panose="02020400000000000000" pitchFamily="18" charset="-128"/>
                <a:cs typeface="Arial" panose="020B0604020202020204" pitchFamily="34" charset="0"/>
              </a:rPr>
            </a:br>
            <a:r>
              <a:rPr lang="ja-JP" altLang="en-US" sz="2000" kern="100" dirty="0">
                <a:effectLst/>
                <a:latin typeface="+mn-lt"/>
                <a:ea typeface="游明朝" panose="02020400000000000000" pitchFamily="18" charset="-128"/>
                <a:cs typeface="Arial" panose="020B0604020202020204" pitchFamily="34" charset="0"/>
              </a:rPr>
              <a:t>　　　　　　　　　　　</a:t>
            </a:r>
            <a:endParaRPr lang="ja-JP" altLang="en-US" sz="2800" dirty="0">
              <a:latin typeface="+mn-lt"/>
            </a:endParaRPr>
          </a:p>
        </p:txBody>
      </p:sp>
      <p:sp>
        <p:nvSpPr>
          <p:cNvPr id="5" name="タイトル 3">
            <a:extLst>
              <a:ext uri="{FF2B5EF4-FFF2-40B4-BE49-F238E27FC236}">
                <a16:creationId xmlns:a16="http://schemas.microsoft.com/office/drawing/2014/main" id="{F97FD970-396A-6C79-0B28-0D428AFAA35C}"/>
              </a:ext>
            </a:extLst>
          </p:cNvPr>
          <p:cNvSpPr txBox="1">
            <a:spLocks/>
          </p:cNvSpPr>
          <p:nvPr/>
        </p:nvSpPr>
        <p:spPr>
          <a:xfrm>
            <a:off x="838200" y="520507"/>
            <a:ext cx="10515600" cy="1229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br>
              <a:rPr lang="ja-JP" altLang="ja-JP" sz="2000" b="1" kern="100" dirty="0">
                <a:latin typeface="游ゴシック Light" panose="020B0300000000000000" pitchFamily="50" charset="-128"/>
                <a:ea typeface="游ゴシック Light" panose="020B0300000000000000" pitchFamily="50" charset="-128"/>
                <a:cs typeface="Times New Roman" panose="02020603050405020304" pitchFamily="18" charset="0"/>
              </a:rPr>
            </a:br>
            <a:r>
              <a:rPr lang="en-US" altLang="ja-JP" sz="2400" kern="100" dirty="0">
                <a:solidFill>
                  <a:srgbClr val="FF0000"/>
                </a:solidFill>
                <a:latin typeface="UD デジタル 教科書体 NK-R" panose="02020400000000000000" pitchFamily="18" charset="-128"/>
                <a:ea typeface="游明朝" panose="02020400000000000000" pitchFamily="18" charset="-128"/>
                <a:cs typeface="Arial" panose="020B0604020202020204" pitchFamily="34" charset="0"/>
              </a:rPr>
              <a:t> </a:t>
            </a:r>
            <a:r>
              <a:rPr lang="ja-JP" altLang="ja-JP" sz="32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第７章　取組もう編　</a:t>
            </a:r>
            <a:r>
              <a:rPr lang="ja-JP" altLang="ja-JP" sz="20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　　　　　　　　　　　　　　　　　　　　　　　　　　　　　　　　　　　　　　　　　　　　　　　　　　　　　　　　</a:t>
            </a:r>
            <a:br>
              <a:rPr lang="ja-JP" altLang="ja-JP" sz="2000" kern="100" dirty="0">
                <a:latin typeface="游明朝" panose="02020400000000000000" pitchFamily="18" charset="-128"/>
                <a:ea typeface="游明朝" panose="02020400000000000000" pitchFamily="18" charset="-128"/>
                <a:cs typeface="Arial" panose="020B0604020202020204" pitchFamily="34" charset="0"/>
              </a:rPr>
            </a:br>
            <a:endParaRPr lang="ja-JP" altLang="en-US" sz="2800" dirty="0"/>
          </a:p>
        </p:txBody>
      </p:sp>
      <p:sp>
        <p:nvSpPr>
          <p:cNvPr id="6" name="スライド番号プレースホルダー 5">
            <a:extLst>
              <a:ext uri="{FF2B5EF4-FFF2-40B4-BE49-F238E27FC236}">
                <a16:creationId xmlns:a16="http://schemas.microsoft.com/office/drawing/2014/main" id="{05D60923-A81A-850C-5339-24595AC1AE02}"/>
              </a:ext>
            </a:extLst>
          </p:cNvPr>
          <p:cNvSpPr>
            <a:spLocks noGrp="1"/>
          </p:cNvSpPr>
          <p:nvPr>
            <p:ph type="sldNum" sz="quarter" idx="12"/>
          </p:nvPr>
        </p:nvSpPr>
        <p:spPr/>
        <p:txBody>
          <a:bodyPr/>
          <a:lstStyle/>
          <a:p>
            <a:fld id="{B01785F6-1C15-42C4-BC57-52D9901AF203}" type="slidenum">
              <a:rPr kumimoji="1" lang="ja-JP" altLang="en-US" smtClean="0"/>
              <a:t>15</a:t>
            </a:fld>
            <a:endParaRPr kumimoji="1" lang="ja-JP" altLang="en-US" dirty="0"/>
          </a:p>
        </p:txBody>
      </p:sp>
      <p:sp>
        <p:nvSpPr>
          <p:cNvPr id="2" name="タイトル 3">
            <a:extLst>
              <a:ext uri="{FF2B5EF4-FFF2-40B4-BE49-F238E27FC236}">
                <a16:creationId xmlns:a16="http://schemas.microsoft.com/office/drawing/2014/main" id="{22F37B97-6ED5-AFB8-945A-B65CF428EC96}"/>
              </a:ext>
            </a:extLst>
          </p:cNvPr>
          <p:cNvSpPr txBox="1">
            <a:spLocks/>
          </p:cNvSpPr>
          <p:nvPr/>
        </p:nvSpPr>
        <p:spPr>
          <a:xfrm>
            <a:off x="1074420" y="1557244"/>
            <a:ext cx="10515600" cy="379852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kern="100" dirty="0">
                <a:latin typeface="+mn-ea"/>
                <a:ea typeface="+mn-ea"/>
                <a:cs typeface="Times New Roman" panose="02020603050405020304" pitchFamily="18" charset="0"/>
              </a:rPr>
              <a:t>世田谷区らしい取組みとそのポイントを紹介しながら、各学校において取り組む上での視点を示すこととします。</a:t>
            </a:r>
            <a:endParaRPr lang="en-US" altLang="ja-JP" sz="2800" kern="100" dirty="0">
              <a:latin typeface="+mn-ea"/>
              <a:ea typeface="+mn-ea"/>
              <a:cs typeface="Times New Roman" panose="02020603050405020304" pitchFamily="18" charset="0"/>
            </a:endParaRPr>
          </a:p>
          <a:p>
            <a:pPr marL="0" indent="0">
              <a:buNone/>
            </a:pPr>
            <a:endParaRPr kumimoji="1" lang="en-US" altLang="ja-JP" sz="2800" dirty="0">
              <a:latin typeface="+mn-ea"/>
              <a:ea typeface="+mn-ea"/>
            </a:endParaRPr>
          </a:p>
          <a:p>
            <a:pPr marL="0" indent="0">
              <a:buNone/>
            </a:pPr>
            <a:r>
              <a:rPr kumimoji="1" lang="ja-JP" altLang="en-US" sz="2800" dirty="0">
                <a:latin typeface="+mn-ea"/>
                <a:ea typeface="+mn-ea"/>
              </a:rPr>
              <a:t>取組みの事例</a:t>
            </a:r>
            <a:endParaRPr kumimoji="1" lang="en-US" altLang="ja-JP" sz="2800" dirty="0">
              <a:latin typeface="+mn-ea"/>
              <a:ea typeface="+mn-ea"/>
            </a:endParaRPr>
          </a:p>
          <a:p>
            <a:r>
              <a:rPr lang="ja-JP" altLang="en-US" sz="2800" dirty="0">
                <a:latin typeface="+mn-ea"/>
                <a:ea typeface="+mn-ea"/>
              </a:rPr>
              <a:t>　・多様性の尊重と多様な価値観に対する共感を育むための事例</a:t>
            </a:r>
            <a:endParaRPr lang="en-US" altLang="ja-JP" sz="2800" dirty="0">
              <a:latin typeface="+mn-ea"/>
              <a:ea typeface="+mn-ea"/>
            </a:endParaRPr>
          </a:p>
          <a:p>
            <a:r>
              <a:rPr lang="ja-JP" altLang="en-US" sz="2800" dirty="0">
                <a:latin typeface="+mn-ea"/>
                <a:ea typeface="+mn-ea"/>
              </a:rPr>
              <a:t>　・</a:t>
            </a:r>
            <a:r>
              <a:rPr lang="en-US" altLang="ja-JP" sz="2800" dirty="0">
                <a:latin typeface="+mn-ea"/>
                <a:ea typeface="+mn-ea"/>
              </a:rPr>
              <a:t>ICT</a:t>
            </a:r>
            <a:r>
              <a:rPr lang="ja-JP" altLang="en-US" sz="2800" dirty="0">
                <a:latin typeface="+mn-ea"/>
                <a:ea typeface="+mn-ea"/>
              </a:rPr>
              <a:t>機器を活用した授業や指導の例</a:t>
            </a:r>
            <a:endParaRPr lang="en-US" altLang="ja-JP" sz="2800" dirty="0">
              <a:latin typeface="+mn-ea"/>
              <a:ea typeface="+mn-ea"/>
            </a:endParaRPr>
          </a:p>
          <a:p>
            <a:pPr marL="0" indent="0">
              <a:buNone/>
            </a:pPr>
            <a:r>
              <a:rPr lang="ja-JP" altLang="en-US" sz="2800" dirty="0">
                <a:latin typeface="+mn-ea"/>
                <a:ea typeface="+mn-ea"/>
              </a:rPr>
              <a:t>　・人権教育実践校での取り組み</a:t>
            </a:r>
            <a:endParaRPr lang="en-US" altLang="ja-JP" sz="2800" dirty="0">
              <a:latin typeface="+mn-ea"/>
              <a:ea typeface="+mn-ea"/>
            </a:endParaRPr>
          </a:p>
          <a:p>
            <a:r>
              <a:rPr lang="ja-JP" altLang="en-US" sz="2800" dirty="0">
                <a:latin typeface="+mn-ea"/>
                <a:ea typeface="+mn-ea"/>
              </a:rPr>
              <a:t>　・性役割を題材とした授業例</a:t>
            </a:r>
            <a:endParaRPr lang="en-US" altLang="ja-JP" sz="2800" dirty="0">
              <a:latin typeface="+mn-ea"/>
              <a:ea typeface="+mn-ea"/>
            </a:endParaRPr>
          </a:p>
          <a:p>
            <a:r>
              <a:rPr lang="ja-JP" altLang="en-US" sz="2800" dirty="0">
                <a:latin typeface="+mn-ea"/>
                <a:ea typeface="+mn-ea"/>
              </a:rPr>
              <a:t>　・交流及び共同学習</a:t>
            </a:r>
            <a:r>
              <a:rPr lang="ja-JP" altLang="en-US" sz="2800" kern="100" dirty="0">
                <a:latin typeface="+mn-lt"/>
                <a:cs typeface="Times New Roman" panose="02020603050405020304" pitchFamily="18" charset="0"/>
              </a:rPr>
              <a:t>　　　　　　　　</a:t>
            </a:r>
            <a:endParaRPr lang="ja-JP" altLang="en-US" sz="2800" dirty="0">
              <a:latin typeface="+mn-lt"/>
            </a:endParaRPr>
          </a:p>
        </p:txBody>
      </p:sp>
    </p:spTree>
    <p:extLst>
      <p:ext uri="{BB962C8B-B14F-4D97-AF65-F5344CB8AC3E}">
        <p14:creationId xmlns:p14="http://schemas.microsoft.com/office/powerpoint/2010/main" val="273305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F4FA92-DADB-2C06-FD65-DCACE10A9515}"/>
              </a:ext>
            </a:extLst>
          </p:cNvPr>
          <p:cNvSpPr>
            <a:spLocks noGrp="1"/>
          </p:cNvSpPr>
          <p:nvPr>
            <p:ph type="title"/>
          </p:nvPr>
        </p:nvSpPr>
        <p:spPr/>
        <p:txBody>
          <a:bodyPr>
            <a:normAutofit/>
          </a:bodyPr>
          <a:lstStyle/>
          <a:p>
            <a:r>
              <a:rPr lang="ja-JP" altLang="ja-JP"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第８章　広げよう編　</a:t>
            </a:r>
            <a:br>
              <a:rPr lang="en-US" altLang="ja-JP"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br>
            <a:r>
              <a:rPr lang="ja-JP" altLang="ja-JP"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　　　　　　　　　　　　　　　　　　　　　　　　　　　　　　　　　　　　　　　　　　　　　　　　　　　　　　　　</a:t>
            </a:r>
            <a:br>
              <a:rPr lang="ja-JP" altLang="ja-JP" sz="2800" b="1" kern="100" dirty="0">
                <a:effectLst/>
                <a:latin typeface="游ゴシック Light" panose="020B0300000000000000" pitchFamily="50" charset="-128"/>
                <a:ea typeface="游ゴシック Light" panose="020B0300000000000000" pitchFamily="50" charset="-128"/>
                <a:cs typeface="Times New Roman" panose="02020603050405020304" pitchFamily="18" charset="0"/>
              </a:rPr>
            </a:br>
            <a:r>
              <a:rPr lang="ja-JP" altLang="ja-JP" sz="2800" b="1" kern="100" dirty="0">
                <a:solidFill>
                  <a:srgbClr val="000000"/>
                </a:solidFill>
                <a:effectLst/>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８－１　４つのアクションを意識して広げよう</a:t>
            </a:r>
            <a:endParaRPr kumimoji="1" lang="ja-JP" altLang="en-US" sz="6000" dirty="0"/>
          </a:p>
        </p:txBody>
      </p:sp>
      <p:sp>
        <p:nvSpPr>
          <p:cNvPr id="6" name="四角形: 角を丸くする 5">
            <a:extLst>
              <a:ext uri="{FF2B5EF4-FFF2-40B4-BE49-F238E27FC236}">
                <a16:creationId xmlns:a16="http://schemas.microsoft.com/office/drawing/2014/main" id="{9859685F-8CA2-20D5-414D-BA450078EB08}"/>
              </a:ext>
            </a:extLst>
          </p:cNvPr>
          <p:cNvSpPr/>
          <p:nvPr/>
        </p:nvSpPr>
        <p:spPr>
          <a:xfrm>
            <a:off x="838200" y="1882140"/>
            <a:ext cx="3256280" cy="107632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solidFill>
                  <a:schemeClr val="tx1"/>
                </a:solidFill>
              </a:rPr>
              <a:t>学ぶ</a:t>
            </a:r>
            <a:endParaRPr kumimoji="1" lang="en-US" altLang="ja-JP" sz="3200" b="1">
              <a:solidFill>
                <a:schemeClr val="tx1"/>
              </a:solidFill>
            </a:endParaRPr>
          </a:p>
          <a:p>
            <a:pPr algn="ctr"/>
            <a:r>
              <a:rPr kumimoji="1" lang="ja-JP" altLang="en-US" sz="3200" b="1">
                <a:solidFill>
                  <a:schemeClr val="tx1"/>
                </a:solidFill>
              </a:rPr>
              <a:t>（知る）</a:t>
            </a:r>
          </a:p>
        </p:txBody>
      </p:sp>
      <p:sp>
        <p:nvSpPr>
          <p:cNvPr id="7" name="四角形: 角を丸くする 6">
            <a:extLst>
              <a:ext uri="{FF2B5EF4-FFF2-40B4-BE49-F238E27FC236}">
                <a16:creationId xmlns:a16="http://schemas.microsoft.com/office/drawing/2014/main" id="{AD560C88-39B5-E91D-B62B-2346AB2B1F3B}"/>
              </a:ext>
            </a:extLst>
          </p:cNvPr>
          <p:cNvSpPr/>
          <p:nvPr/>
        </p:nvSpPr>
        <p:spPr>
          <a:xfrm>
            <a:off x="838200" y="3132136"/>
            <a:ext cx="3256280" cy="1076325"/>
          </a:xfrm>
          <a:prstGeom prst="roundRect">
            <a:avLst/>
          </a:prstGeom>
          <a:solidFill>
            <a:srgbClr val="F1BB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solidFill>
                  <a:schemeClr val="tx1"/>
                </a:solidFill>
              </a:rPr>
              <a:t>見る</a:t>
            </a:r>
          </a:p>
        </p:txBody>
      </p:sp>
      <p:sp>
        <p:nvSpPr>
          <p:cNvPr id="8" name="四角形: 角を丸くする 7">
            <a:extLst>
              <a:ext uri="{FF2B5EF4-FFF2-40B4-BE49-F238E27FC236}">
                <a16:creationId xmlns:a16="http://schemas.microsoft.com/office/drawing/2014/main" id="{780AF213-F1AD-9640-5B3B-712985D195C6}"/>
              </a:ext>
            </a:extLst>
          </p:cNvPr>
          <p:cNvSpPr/>
          <p:nvPr/>
        </p:nvSpPr>
        <p:spPr>
          <a:xfrm>
            <a:off x="838200" y="4371972"/>
            <a:ext cx="3256280" cy="1076325"/>
          </a:xfrm>
          <a:prstGeom prst="roundRect">
            <a:avLst/>
          </a:prstGeom>
          <a:solidFill>
            <a:srgbClr val="F5F5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solidFill>
                  <a:schemeClr val="tx1"/>
                </a:solidFill>
              </a:rPr>
              <a:t>する</a:t>
            </a:r>
            <a:endParaRPr kumimoji="1" lang="en-US" altLang="ja-JP" sz="3200" b="1">
              <a:solidFill>
                <a:schemeClr val="tx1"/>
              </a:solidFill>
            </a:endParaRPr>
          </a:p>
          <a:p>
            <a:pPr algn="ctr"/>
            <a:r>
              <a:rPr lang="ja-JP" altLang="en-US" sz="3200" b="1">
                <a:solidFill>
                  <a:schemeClr val="tx1"/>
                </a:solidFill>
              </a:rPr>
              <a:t>（体験・交流）</a:t>
            </a:r>
            <a:endParaRPr kumimoji="1" lang="ja-JP" altLang="en-US" sz="3200" b="1">
              <a:solidFill>
                <a:schemeClr val="tx1"/>
              </a:solidFill>
            </a:endParaRPr>
          </a:p>
        </p:txBody>
      </p:sp>
      <p:sp>
        <p:nvSpPr>
          <p:cNvPr id="9" name="四角形: 角を丸くする 8">
            <a:extLst>
              <a:ext uri="{FF2B5EF4-FFF2-40B4-BE49-F238E27FC236}">
                <a16:creationId xmlns:a16="http://schemas.microsoft.com/office/drawing/2014/main" id="{65E20ABE-8D12-CAE0-E53D-B384A671D4F1}"/>
              </a:ext>
            </a:extLst>
          </p:cNvPr>
          <p:cNvSpPr/>
          <p:nvPr/>
        </p:nvSpPr>
        <p:spPr>
          <a:xfrm>
            <a:off x="838200" y="5610857"/>
            <a:ext cx="3256280" cy="1076325"/>
          </a:xfrm>
          <a:prstGeom prst="roundRect">
            <a:avLst/>
          </a:prstGeom>
          <a:solidFill>
            <a:srgbClr val="9CF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solidFill>
                  <a:schemeClr val="tx1"/>
                </a:solidFill>
              </a:rPr>
              <a:t>支える</a:t>
            </a:r>
          </a:p>
        </p:txBody>
      </p:sp>
      <p:sp>
        <p:nvSpPr>
          <p:cNvPr id="11" name="吹き出し: 四角形 10">
            <a:extLst>
              <a:ext uri="{FF2B5EF4-FFF2-40B4-BE49-F238E27FC236}">
                <a16:creationId xmlns:a16="http://schemas.microsoft.com/office/drawing/2014/main" id="{2377F4FD-E8E0-A87A-0BA8-E304AC400728}"/>
              </a:ext>
            </a:extLst>
          </p:cNvPr>
          <p:cNvSpPr/>
          <p:nvPr/>
        </p:nvSpPr>
        <p:spPr>
          <a:xfrm>
            <a:off x="4746661" y="3138159"/>
            <a:ext cx="6832313" cy="1076326"/>
          </a:xfrm>
          <a:prstGeom prst="wedgeRectCallout">
            <a:avLst>
              <a:gd name="adj1" fmla="val -57897"/>
              <a:gd name="adj2" fmla="val -5742"/>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学校をインクルーシブな視点をもって見る。</a:t>
            </a:r>
          </a:p>
        </p:txBody>
      </p:sp>
      <p:sp>
        <p:nvSpPr>
          <p:cNvPr id="12" name="吹き出し: 四角形 11">
            <a:extLst>
              <a:ext uri="{FF2B5EF4-FFF2-40B4-BE49-F238E27FC236}">
                <a16:creationId xmlns:a16="http://schemas.microsoft.com/office/drawing/2014/main" id="{5E54673E-2A02-D002-56B8-D392B8982B06}"/>
              </a:ext>
            </a:extLst>
          </p:cNvPr>
          <p:cNvSpPr/>
          <p:nvPr/>
        </p:nvSpPr>
        <p:spPr>
          <a:xfrm>
            <a:off x="4746661" y="1882139"/>
            <a:ext cx="6832313" cy="1076326"/>
          </a:xfrm>
          <a:prstGeom prst="wedgeRectCallout">
            <a:avLst>
              <a:gd name="adj1" fmla="val -57470"/>
              <a:gd name="adj2" fmla="val -2757"/>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多様な個性やインクルーシブ教育について学び合う。</a:t>
            </a:r>
            <a:endParaRPr lang="en-US" altLang="ja-JP" sz="2400" dirty="0">
              <a:solidFill>
                <a:schemeClr val="tx1"/>
              </a:solidFill>
            </a:endParaRPr>
          </a:p>
        </p:txBody>
      </p:sp>
      <p:sp>
        <p:nvSpPr>
          <p:cNvPr id="13" name="吹き出し: 四角形 12">
            <a:extLst>
              <a:ext uri="{FF2B5EF4-FFF2-40B4-BE49-F238E27FC236}">
                <a16:creationId xmlns:a16="http://schemas.microsoft.com/office/drawing/2014/main" id="{8BFF79D0-BF9A-454E-A421-B7563FD561D0}"/>
              </a:ext>
            </a:extLst>
          </p:cNvPr>
          <p:cNvSpPr/>
          <p:nvPr/>
        </p:nvSpPr>
        <p:spPr>
          <a:xfrm>
            <a:off x="4746661" y="5464545"/>
            <a:ext cx="6832313" cy="1222637"/>
          </a:xfrm>
          <a:prstGeom prst="wedgeRectCallout">
            <a:avLst>
              <a:gd name="adj1" fmla="val -57924"/>
              <a:gd name="adj2" fmla="val -2983"/>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solidFill>
                  <a:schemeClr val="tx1"/>
                </a:solidFill>
              </a:rPr>
              <a:t>深めた理解を、地域共生社会の実現に向けた一人一人を支えることに社会全体でつなげていく。</a:t>
            </a:r>
            <a:endParaRPr kumimoji="1" lang="en-US" altLang="ja-JP" sz="2400">
              <a:solidFill>
                <a:schemeClr val="tx1"/>
              </a:solidFill>
            </a:endParaRPr>
          </a:p>
          <a:p>
            <a:r>
              <a:rPr lang="ja-JP" altLang="en-US" sz="2400">
                <a:solidFill>
                  <a:schemeClr val="tx1"/>
                </a:solidFill>
              </a:rPr>
              <a:t>（環境や制度の整備等）</a:t>
            </a:r>
            <a:endParaRPr kumimoji="1" lang="ja-JP" altLang="en-US" sz="1200">
              <a:solidFill>
                <a:schemeClr val="tx1"/>
              </a:solidFill>
            </a:endParaRPr>
          </a:p>
        </p:txBody>
      </p:sp>
      <p:sp>
        <p:nvSpPr>
          <p:cNvPr id="14" name="吹き出し: 四角形 13">
            <a:extLst>
              <a:ext uri="{FF2B5EF4-FFF2-40B4-BE49-F238E27FC236}">
                <a16:creationId xmlns:a16="http://schemas.microsoft.com/office/drawing/2014/main" id="{3854A2B8-E29A-4BEE-9A1F-545B743B74C3}"/>
              </a:ext>
            </a:extLst>
          </p:cNvPr>
          <p:cNvSpPr/>
          <p:nvPr/>
        </p:nvSpPr>
        <p:spPr>
          <a:xfrm>
            <a:off x="4746661" y="4388801"/>
            <a:ext cx="6832313" cy="948743"/>
          </a:xfrm>
          <a:prstGeom prst="wedgeRectCallout">
            <a:avLst>
              <a:gd name="adj1" fmla="val -58080"/>
              <a:gd name="adj2" fmla="val -1171"/>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相互参加、体験により、学び、見たことを行動につなげる。</a:t>
            </a:r>
          </a:p>
        </p:txBody>
      </p:sp>
      <p:sp>
        <p:nvSpPr>
          <p:cNvPr id="3" name="スライド番号プレースホルダー 2">
            <a:extLst>
              <a:ext uri="{FF2B5EF4-FFF2-40B4-BE49-F238E27FC236}">
                <a16:creationId xmlns:a16="http://schemas.microsoft.com/office/drawing/2014/main" id="{CC49BEEB-E413-B8E1-E371-F7EA8A6FB925}"/>
              </a:ext>
            </a:extLst>
          </p:cNvPr>
          <p:cNvSpPr>
            <a:spLocks noGrp="1"/>
          </p:cNvSpPr>
          <p:nvPr>
            <p:ph type="sldNum" sz="quarter" idx="12"/>
          </p:nvPr>
        </p:nvSpPr>
        <p:spPr/>
        <p:txBody>
          <a:bodyPr/>
          <a:lstStyle/>
          <a:p>
            <a:fld id="{B01785F6-1C15-42C4-BC57-52D9901AF203}" type="slidenum">
              <a:rPr kumimoji="1" lang="ja-JP" altLang="en-US" smtClean="0"/>
              <a:t>16</a:t>
            </a:fld>
            <a:endParaRPr kumimoji="1" lang="ja-JP" altLang="en-US"/>
          </a:p>
        </p:txBody>
      </p:sp>
    </p:spTree>
    <p:extLst>
      <p:ext uri="{BB962C8B-B14F-4D97-AF65-F5344CB8AC3E}">
        <p14:creationId xmlns:p14="http://schemas.microsoft.com/office/powerpoint/2010/main" val="73246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A700034-FDB3-E0AD-53AF-833016280F4F}"/>
              </a:ext>
            </a:extLst>
          </p:cNvPr>
          <p:cNvSpPr>
            <a:spLocks noGrp="1" noChangeArrowheads="1"/>
          </p:cNvSpPr>
          <p:nvPr>
            <p:ph idx="1"/>
          </p:nvPr>
        </p:nvSpPr>
        <p:spPr bwMode="auto">
          <a:xfrm>
            <a:off x="606176" y="116697"/>
            <a:ext cx="11367558"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86488" algn="r"/>
              </a:tabLst>
              <a:defRPr>
                <a:solidFill>
                  <a:schemeClr val="tx1"/>
                </a:solidFill>
                <a:latin typeface="Arial" panose="020B0604020202020204" pitchFamily="34" charset="0"/>
              </a:defRPr>
            </a:lvl1pPr>
            <a:lvl2pPr eaLnBrk="0" fontAlgn="base" hangingPunct="0">
              <a:spcBef>
                <a:spcPct val="0"/>
              </a:spcBef>
              <a:spcAft>
                <a:spcPct val="0"/>
              </a:spcAft>
              <a:tabLst>
                <a:tab pos="6186488" algn="r"/>
              </a:tabLst>
              <a:defRPr>
                <a:solidFill>
                  <a:schemeClr val="tx1"/>
                </a:solidFill>
                <a:latin typeface="Arial" panose="020B0604020202020204" pitchFamily="34" charset="0"/>
              </a:defRPr>
            </a:lvl2pPr>
            <a:lvl3pPr eaLnBrk="0" fontAlgn="base" hangingPunct="0">
              <a:spcBef>
                <a:spcPct val="0"/>
              </a:spcBef>
              <a:spcAft>
                <a:spcPct val="0"/>
              </a:spcAft>
              <a:tabLst>
                <a:tab pos="6186488" algn="r"/>
              </a:tabLst>
              <a:defRPr>
                <a:solidFill>
                  <a:schemeClr val="tx1"/>
                </a:solidFill>
                <a:latin typeface="Arial" panose="020B0604020202020204" pitchFamily="34" charset="0"/>
              </a:defRPr>
            </a:lvl3pPr>
            <a:lvl4pPr eaLnBrk="0" fontAlgn="base" hangingPunct="0">
              <a:spcBef>
                <a:spcPct val="0"/>
              </a:spcBef>
              <a:spcAft>
                <a:spcPct val="0"/>
              </a:spcAft>
              <a:tabLst>
                <a:tab pos="6186488" algn="r"/>
              </a:tabLst>
              <a:defRPr>
                <a:solidFill>
                  <a:schemeClr val="tx1"/>
                </a:solidFill>
                <a:latin typeface="Arial" panose="020B0604020202020204" pitchFamily="34" charset="0"/>
              </a:defRPr>
            </a:lvl4pPr>
            <a:lvl5pPr eaLnBrk="0" fontAlgn="base" hangingPunct="0">
              <a:spcBef>
                <a:spcPct val="0"/>
              </a:spcBef>
              <a:spcAft>
                <a:spcPct val="0"/>
              </a:spcAft>
              <a:tabLst>
                <a:tab pos="6186488" algn="r"/>
              </a:tabLst>
              <a:defRPr>
                <a:solidFill>
                  <a:schemeClr val="tx1"/>
                </a:solidFill>
                <a:latin typeface="Arial" panose="020B0604020202020204" pitchFamily="34" charset="0"/>
              </a:defRPr>
            </a:lvl5pPr>
            <a:lvl6pPr eaLnBrk="0" fontAlgn="base" hangingPunct="0">
              <a:spcBef>
                <a:spcPct val="0"/>
              </a:spcBef>
              <a:spcAft>
                <a:spcPct val="0"/>
              </a:spcAft>
              <a:tabLst>
                <a:tab pos="6186488" algn="r"/>
              </a:tabLst>
              <a:defRPr>
                <a:solidFill>
                  <a:schemeClr val="tx1"/>
                </a:solidFill>
                <a:latin typeface="Arial" panose="020B0604020202020204" pitchFamily="34" charset="0"/>
              </a:defRPr>
            </a:lvl6pPr>
            <a:lvl7pPr eaLnBrk="0" fontAlgn="base" hangingPunct="0">
              <a:spcBef>
                <a:spcPct val="0"/>
              </a:spcBef>
              <a:spcAft>
                <a:spcPct val="0"/>
              </a:spcAft>
              <a:tabLst>
                <a:tab pos="6186488" algn="r"/>
              </a:tabLst>
              <a:defRPr>
                <a:solidFill>
                  <a:schemeClr val="tx1"/>
                </a:solidFill>
                <a:latin typeface="Arial" panose="020B0604020202020204" pitchFamily="34" charset="0"/>
              </a:defRPr>
            </a:lvl7pPr>
            <a:lvl8pPr eaLnBrk="0" fontAlgn="base" hangingPunct="0">
              <a:spcBef>
                <a:spcPct val="0"/>
              </a:spcBef>
              <a:spcAft>
                <a:spcPct val="0"/>
              </a:spcAft>
              <a:tabLst>
                <a:tab pos="6186488" algn="r"/>
              </a:tabLst>
              <a:defRPr>
                <a:solidFill>
                  <a:schemeClr val="tx1"/>
                </a:solidFill>
                <a:latin typeface="Arial" panose="020B0604020202020204" pitchFamily="34" charset="0"/>
              </a:defRPr>
            </a:lvl8pPr>
            <a:lvl9pPr eaLnBrk="0" fontAlgn="base" hangingPunct="0">
              <a:spcBef>
                <a:spcPct val="0"/>
              </a:spcBef>
              <a:spcAft>
                <a:spcPct val="0"/>
              </a:spcAft>
              <a:tabLst>
                <a:tab pos="61864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86488" algn="r"/>
              </a:tabLst>
            </a:pPr>
            <a:r>
              <a:rPr kumimoji="0" lang="ja-JP" altLang="en-US" sz="2200" b="1"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目次</a:t>
            </a:r>
          </a:p>
          <a:p>
            <a:pPr marL="0" marR="0" lvl="0" indent="0" algn="l" defTabSz="914400" rtl="0" eaLnBrk="0" fontAlgn="base" latinLnBrk="0" hangingPunct="0">
              <a:lnSpc>
                <a:spcPct val="100000"/>
              </a:lnSpc>
              <a:spcBef>
                <a:spcPct val="0"/>
              </a:spcBef>
              <a:spcAft>
                <a:spcPct val="0"/>
              </a:spcAft>
              <a:buClrTx/>
              <a:buSzTx/>
              <a:buFontTx/>
              <a:buNone/>
              <a:tabLst>
                <a:tab pos="6186488" algn="r"/>
              </a:tabLst>
            </a:pPr>
            <a:r>
              <a:rPr kumimoji="0" lang="ja-JP" altLang="en-US"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第１章　このガイドラインを読む人へ	</a:t>
            </a:r>
            <a:r>
              <a:rPr kumimoji="0" lang="ja-JP" altLang="en-US" sz="2200" b="0" i="0" u="none" strike="noStrike" cap="none" normalizeH="0" baseline="0" dirty="0">
                <a:ln>
                  <a:noFill/>
                </a:ln>
                <a:effectLst/>
                <a:latin typeface="BIZ UDゴシック"/>
                <a:ea typeface="BIZ UDゴシック" panose="020B0400000000000000" pitchFamily="49" charset="-128"/>
              </a:rPr>
              <a:t>	</a:t>
            </a:r>
            <a:endParaRPr kumimoji="0" lang="en-US" altLang="ja-JP" sz="2200" b="0" i="0" u="none" strike="noStrike" cap="none" normalizeH="0" baseline="0" dirty="0">
              <a:ln>
                <a:noFill/>
              </a:ln>
              <a:effectLst/>
              <a:latin typeface="BIZ UDゴシック"/>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tab pos="6186488" algn="r"/>
              </a:tabLst>
            </a:pPr>
            <a:r>
              <a:rPr kumimoji="0" lang="ja-JP" altLang="en-US"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第２章　世田谷区がめざすインクルーシブ教育の基本理念	</a:t>
            </a:r>
            <a:endParaRPr kumimoji="0" lang="en-US" altLang="ja-JP"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tab pos="6186488" algn="r"/>
              </a:tabLst>
            </a:pPr>
            <a:r>
              <a:rPr kumimoji="0" lang="ja-JP" altLang="en-US"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第３章　世田谷区の教育に対する基本姿勢	</a:t>
            </a:r>
            <a:endParaRPr kumimoji="0" lang="en-US" altLang="ja-JP"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tab pos="6186488" algn="r"/>
              </a:tabLst>
            </a:pPr>
            <a:r>
              <a:rPr kumimoji="0" lang="ja-JP" altLang="en-US"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第４章　ガイドラインの位置付けと３つの行動コンセプト	</a:t>
            </a:r>
            <a:endParaRPr kumimoji="0" lang="en-US" altLang="ja-JP"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tab pos="6186488" algn="r"/>
              </a:tabLst>
            </a:pPr>
            <a:r>
              <a:rPr kumimoji="0" lang="ja-JP" altLang="en-US"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　４－１　ガイドラインの位置付け	</a:t>
            </a:r>
            <a:endParaRPr kumimoji="0" lang="en-US" altLang="ja-JP"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tab pos="6186488" algn="r"/>
              </a:tabLst>
            </a:pPr>
            <a:r>
              <a:rPr kumimoji="0" lang="ja-JP" altLang="en-US"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　４－２　３つの行動コンセプト	</a:t>
            </a:r>
            <a:endParaRPr kumimoji="0" lang="en-US" altLang="ja-JP"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tab pos="6186488" algn="r"/>
              </a:tabLst>
            </a:pPr>
            <a:r>
              <a:rPr kumimoji="0" lang="ja-JP" altLang="en-US"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第５章　世田谷区の現状</a:t>
            </a:r>
            <a:endParaRPr kumimoji="0" lang="en-US" altLang="ja-JP"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indent="0">
              <a:lnSpc>
                <a:spcPct val="100000"/>
              </a:lnSpc>
              <a:buFontTx/>
              <a:buNone/>
            </a:pPr>
            <a:r>
              <a:rPr kumimoji="0" lang="ja-JP" altLang="en-US" sz="2200" dirty="0">
                <a:latin typeface="BIZ UDゴシック" panose="020B0400000000000000" pitchFamily="49" charset="-128"/>
                <a:ea typeface="BIZ UDゴシック" panose="020B0400000000000000" pitchFamily="49" charset="-128"/>
              </a:rPr>
              <a:t>第６章　知ろう編	</a:t>
            </a:r>
            <a:endParaRPr kumimoji="0" lang="en-US" altLang="ja-JP" sz="2200" dirty="0">
              <a:latin typeface="BIZ UDゴシック" panose="020B0400000000000000" pitchFamily="49" charset="-128"/>
              <a:ea typeface="BIZ UDゴシック" panose="020B0400000000000000" pitchFamily="49" charset="-128"/>
            </a:endParaRPr>
          </a:p>
          <a:p>
            <a:pPr marL="0" indent="0">
              <a:lnSpc>
                <a:spcPct val="100000"/>
              </a:lnSpc>
              <a:buFontTx/>
              <a:buNone/>
            </a:pPr>
            <a:r>
              <a:rPr kumimoji="0" lang="ja-JP" altLang="en-US" sz="2200" dirty="0">
                <a:latin typeface="BIZ UDゴシック" panose="020B0400000000000000" pitchFamily="49" charset="-128"/>
                <a:ea typeface="BIZ UDゴシック" panose="020B0400000000000000" pitchFamily="49" charset="-128"/>
              </a:rPr>
              <a:t>　６－１　インクルーシブ教育とは	</a:t>
            </a:r>
            <a:endParaRPr kumimoji="0" lang="en-US" altLang="ja-JP" sz="2200" dirty="0">
              <a:latin typeface="BIZ UDゴシック" panose="020B0400000000000000" pitchFamily="49" charset="-128"/>
              <a:ea typeface="BIZ UDゴシック" panose="020B0400000000000000" pitchFamily="49" charset="-128"/>
            </a:endParaRPr>
          </a:p>
          <a:p>
            <a:pPr marL="0" indent="0">
              <a:lnSpc>
                <a:spcPct val="100000"/>
              </a:lnSpc>
              <a:buFontTx/>
              <a:buNone/>
            </a:pPr>
            <a:r>
              <a:rPr kumimoji="0" lang="ja-JP" altLang="en-US" sz="2200" dirty="0">
                <a:latin typeface="BIZ UDゴシック" panose="020B0400000000000000" pitchFamily="49" charset="-128"/>
                <a:ea typeface="BIZ UDゴシック" panose="020B0400000000000000" pitchFamily="49" charset="-128"/>
              </a:rPr>
              <a:t>　６－２　差別、障害の医学モデルと社会モデル、合理的配慮、ユニバーサルデザイン　　　　　</a:t>
            </a:r>
            <a:endParaRPr kumimoji="0" lang="en-US" altLang="ja-JP" sz="2200" dirty="0">
              <a:latin typeface="BIZ UDゴシック" panose="020B0400000000000000" pitchFamily="49" charset="-128"/>
              <a:ea typeface="BIZ UDゴシック" panose="020B0400000000000000" pitchFamily="49" charset="-128"/>
            </a:endParaRPr>
          </a:p>
          <a:p>
            <a:pPr marL="0" indent="0">
              <a:lnSpc>
                <a:spcPct val="100000"/>
              </a:lnSpc>
              <a:buFontTx/>
              <a:buNone/>
            </a:pPr>
            <a:r>
              <a:rPr kumimoji="0" lang="ja-JP" altLang="en-US" sz="2200" dirty="0">
                <a:latin typeface="BIZ UDゴシック" panose="020B0400000000000000" pitchFamily="49" charset="-128"/>
                <a:ea typeface="BIZ UDゴシック" panose="020B0400000000000000" pitchFamily="49" charset="-128"/>
              </a:rPr>
              <a:t>　６－３　子どもたちへの気づき	</a:t>
            </a:r>
            <a:endParaRPr kumimoji="0" lang="en-US" altLang="ja-JP" sz="2200" dirty="0">
              <a:latin typeface="BIZ UDゴシック" panose="020B0400000000000000" pitchFamily="49" charset="-128"/>
              <a:ea typeface="BIZ UDゴシック" panose="020B0400000000000000" pitchFamily="49" charset="-128"/>
            </a:endParaRPr>
          </a:p>
          <a:p>
            <a:pPr marL="0" indent="0">
              <a:lnSpc>
                <a:spcPct val="100000"/>
              </a:lnSpc>
              <a:buFontTx/>
              <a:buNone/>
            </a:pPr>
            <a:r>
              <a:rPr kumimoji="0" lang="ja-JP" altLang="en-US" sz="2200" dirty="0">
                <a:latin typeface="BIZ UDゴシック" panose="020B0400000000000000" pitchFamily="49" charset="-128"/>
                <a:ea typeface="BIZ UDゴシック" panose="020B0400000000000000" pitchFamily="49" charset="-128"/>
              </a:rPr>
              <a:t>　６－４　学校・幼稚園・教育委員会の取組み	</a:t>
            </a:r>
            <a:endParaRPr kumimoji="0" lang="en-US" altLang="ja-JP" sz="2200" dirty="0">
              <a:latin typeface="BIZ UDゴシック" panose="020B0400000000000000" pitchFamily="49" charset="-128"/>
              <a:ea typeface="BIZ UDゴシック" panose="020B0400000000000000" pitchFamily="49" charset="-128"/>
            </a:endParaRPr>
          </a:p>
          <a:p>
            <a:pPr marL="0" indent="0">
              <a:lnSpc>
                <a:spcPct val="100000"/>
              </a:lnSpc>
              <a:buFontTx/>
              <a:buNone/>
            </a:pPr>
            <a:r>
              <a:rPr kumimoji="0" lang="ja-JP" altLang="en-US" sz="2200" dirty="0">
                <a:latin typeface="BIZ UDゴシック" panose="020B0400000000000000" pitchFamily="49" charset="-128"/>
                <a:ea typeface="BIZ UDゴシック" panose="020B0400000000000000" pitchFamily="49" charset="-128"/>
              </a:rPr>
              <a:t>　６－５　区長部局や関係機関との連携</a:t>
            </a:r>
            <a:endParaRPr kumimoji="0" lang="en-US" altLang="ja-JP" sz="2200" dirty="0">
              <a:latin typeface="BIZ UDゴシック" panose="020B0400000000000000" pitchFamily="49" charset="-128"/>
              <a:ea typeface="BIZ UDゴシック" panose="020B0400000000000000" pitchFamily="49" charset="-128"/>
            </a:endParaRPr>
          </a:p>
          <a:p>
            <a:pPr marL="0" indent="0">
              <a:lnSpc>
                <a:spcPct val="100000"/>
              </a:lnSpc>
              <a:buFontTx/>
              <a:buNone/>
            </a:pPr>
            <a:r>
              <a:rPr kumimoji="0" lang="ja-JP" altLang="en-US" sz="2200" dirty="0">
                <a:latin typeface="BIZ UDゴシック" panose="020B0400000000000000" pitchFamily="49" charset="-128"/>
                <a:ea typeface="BIZ UDゴシック" panose="020B0400000000000000" pitchFamily="49" charset="-128"/>
              </a:rPr>
              <a:t>第７章　取組もう編	</a:t>
            </a:r>
            <a:endParaRPr kumimoji="0" lang="en-US" altLang="ja-JP" sz="2200" dirty="0">
              <a:latin typeface="BIZ UDゴシック" panose="020B0400000000000000" pitchFamily="49" charset="-128"/>
              <a:ea typeface="BIZ UDゴシック" panose="020B0400000000000000" pitchFamily="49" charset="-128"/>
            </a:endParaRPr>
          </a:p>
          <a:p>
            <a:pPr marL="0" indent="0">
              <a:lnSpc>
                <a:spcPct val="100000"/>
              </a:lnSpc>
              <a:buFontTx/>
              <a:buNone/>
            </a:pPr>
            <a:r>
              <a:rPr kumimoji="0" lang="ja-JP" altLang="en-US" sz="2200" dirty="0">
                <a:latin typeface="BIZ UDゴシック" panose="020B0400000000000000" pitchFamily="49" charset="-128"/>
                <a:ea typeface="BIZ UDゴシック" panose="020B0400000000000000" pitchFamily="49" charset="-128"/>
              </a:rPr>
              <a:t>第８章　広げよう編	</a:t>
            </a:r>
            <a:endParaRPr kumimoji="0" lang="en-US" altLang="ja-JP" sz="2200" dirty="0">
              <a:latin typeface="BIZ UDゴシック" panose="020B0400000000000000" pitchFamily="49" charset="-128"/>
              <a:ea typeface="BIZ UDゴシック" panose="020B0400000000000000" pitchFamily="49" charset="-128"/>
            </a:endParaRPr>
          </a:p>
          <a:p>
            <a:pPr marL="0" indent="0">
              <a:lnSpc>
                <a:spcPct val="100000"/>
              </a:lnSpc>
              <a:buFontTx/>
              <a:buNone/>
            </a:pPr>
            <a:r>
              <a:rPr kumimoji="0" lang="ja-JP" altLang="en-US" sz="2200" dirty="0">
                <a:latin typeface="BIZ UDゴシック" panose="020B0400000000000000" pitchFamily="49" charset="-128"/>
                <a:ea typeface="BIZ UDゴシック" panose="020B0400000000000000" pitchFamily="49" charset="-128"/>
              </a:rPr>
              <a:t>　８－１　４つのアクションを意識して広げよう</a:t>
            </a:r>
            <a:endParaRPr kumimoji="0" lang="en-US" altLang="ja-JP" sz="2200" dirty="0">
              <a:latin typeface="BIZ UDゴシック" panose="020B0400000000000000" pitchFamily="49" charset="-128"/>
              <a:ea typeface="BIZ UDゴシック" panose="020B0400000000000000" pitchFamily="49" charset="-128"/>
            </a:endParaRPr>
          </a:p>
          <a:p>
            <a:pPr marL="0" indent="0">
              <a:lnSpc>
                <a:spcPct val="100000"/>
              </a:lnSpc>
              <a:buFontTx/>
              <a:buNone/>
            </a:pPr>
            <a:endParaRPr kumimoji="0" lang="en-US" altLang="ja-JP" sz="2200" dirty="0">
              <a:latin typeface="BIZ UDゴシック" panose="020B0400000000000000" pitchFamily="49" charset="-128"/>
              <a:ea typeface="BIZ UDゴシック" panose="020B0400000000000000" pitchFamily="49" charset="-128"/>
            </a:endParaRPr>
          </a:p>
          <a:p>
            <a:pPr marL="0" indent="0">
              <a:lnSpc>
                <a:spcPct val="100000"/>
              </a:lnSpc>
              <a:buFontTx/>
              <a:buNone/>
            </a:pPr>
            <a:r>
              <a:rPr kumimoji="0" lang="en-US" altLang="ja-JP" sz="1800" dirty="0">
                <a:latin typeface="BIZ UDゴシック" panose="020B0400000000000000" pitchFamily="49" charset="-128"/>
                <a:ea typeface="BIZ UDゴシック" panose="020B0400000000000000" pitchFamily="49" charset="-128"/>
              </a:rPr>
              <a:t>※</a:t>
            </a:r>
            <a:r>
              <a:rPr kumimoji="0" lang="ja-JP" altLang="en-US" sz="1800" dirty="0">
                <a:latin typeface="BIZ UDゴシック" panose="020B0400000000000000" pitchFamily="49" charset="-128"/>
                <a:ea typeface="BIZ UDゴシック" panose="020B0400000000000000" pitchFamily="49" charset="-128"/>
              </a:rPr>
              <a:t>　本ガイドライン内で使用している「学校」は、幼稚園、認定こども園を含んでいます。</a:t>
            </a:r>
            <a:r>
              <a:rPr kumimoji="0" lang="ja-JP" altLang="en-US" sz="2200" dirty="0">
                <a:latin typeface="BIZ UDゴシック" panose="020B0400000000000000" pitchFamily="49" charset="-128"/>
                <a:ea typeface="BIZ UDゴシック" panose="020B0400000000000000" pitchFamily="49" charset="-128"/>
              </a:rPr>
              <a:t>	</a:t>
            </a:r>
            <a:endParaRPr kumimoji="0" lang="en-US" altLang="ja-JP" sz="2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59B5DFB6-7622-707F-1B70-2D8B48667010}"/>
              </a:ext>
            </a:extLst>
          </p:cNvPr>
          <p:cNvSpPr>
            <a:spLocks noGrp="1"/>
          </p:cNvSpPr>
          <p:nvPr>
            <p:ph type="sldNum" sz="quarter" idx="12"/>
          </p:nvPr>
        </p:nvSpPr>
        <p:spPr/>
        <p:txBody>
          <a:bodyPr/>
          <a:lstStyle/>
          <a:p>
            <a:fld id="{B01785F6-1C15-42C4-BC57-52D9901AF203}" type="slidenum">
              <a:rPr kumimoji="1" lang="ja-JP" altLang="en-US" smtClean="0"/>
              <a:t>2</a:t>
            </a:fld>
            <a:endParaRPr kumimoji="1" lang="ja-JP" altLang="en-US"/>
          </a:p>
        </p:txBody>
      </p:sp>
    </p:spTree>
    <p:extLst>
      <p:ext uri="{BB962C8B-B14F-4D97-AF65-F5344CB8AC3E}">
        <p14:creationId xmlns:p14="http://schemas.microsoft.com/office/powerpoint/2010/main" val="1780487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B4AA86-FB1C-2EAB-6A31-6A83FA235A77}"/>
              </a:ext>
            </a:extLst>
          </p:cNvPr>
          <p:cNvSpPr>
            <a:spLocks noGrp="1"/>
          </p:cNvSpPr>
          <p:nvPr>
            <p:ph type="title"/>
          </p:nvPr>
        </p:nvSpPr>
        <p:spPr>
          <a:xfrm>
            <a:off x="838200" y="365125"/>
            <a:ext cx="10515600" cy="1325563"/>
          </a:xfrm>
        </p:spPr>
        <p:txBody>
          <a:bodyPr>
            <a:normAutofit/>
          </a:bodyPr>
          <a:lstStyle/>
          <a:p>
            <a:r>
              <a:rPr lang="ja-JP" altLang="ja-JP"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第</a:t>
            </a:r>
            <a:r>
              <a:rPr lang="ja-JP" altLang="en-US"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１</a:t>
            </a:r>
            <a:r>
              <a:rPr lang="ja-JP" altLang="ja-JP"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章　</a:t>
            </a:r>
            <a:r>
              <a:rPr lang="ja-JP" altLang="en-US"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このガイドラインを読む人へ</a:t>
            </a:r>
            <a:endParaRPr lang="ja-JP" altLang="en-US" sz="2800" dirty="0"/>
          </a:p>
        </p:txBody>
      </p:sp>
      <p:sp>
        <p:nvSpPr>
          <p:cNvPr id="3" name="コンテンツ プレースホルダー 2">
            <a:extLst>
              <a:ext uri="{FF2B5EF4-FFF2-40B4-BE49-F238E27FC236}">
                <a16:creationId xmlns:a16="http://schemas.microsoft.com/office/drawing/2014/main" id="{949F83E7-C4FC-A339-9E74-E98C483D1071}"/>
              </a:ext>
            </a:extLst>
          </p:cNvPr>
          <p:cNvSpPr>
            <a:spLocks noGrp="1"/>
          </p:cNvSpPr>
          <p:nvPr>
            <p:ph idx="1"/>
          </p:nvPr>
        </p:nvSpPr>
        <p:spPr>
          <a:xfrm>
            <a:off x="838200" y="1690688"/>
            <a:ext cx="10515600" cy="2933297"/>
          </a:xfrm>
        </p:spPr>
        <p:txBody>
          <a:bodyPr>
            <a:normAutofit/>
          </a:bodyPr>
          <a:lstStyle/>
          <a:p>
            <a:pPr marL="0" indent="355600">
              <a:buNone/>
            </a:pPr>
            <a:r>
              <a:rPr lang="ja-JP" altLang="en-US" dirty="0"/>
              <a:t>このガイドラインは、インクルーシブ教育を実現していくために参考となる情報を集めるとともに、それを実践できるようにするためのものです。</a:t>
            </a:r>
            <a:endParaRPr lang="en-US" altLang="ja-JP" dirty="0"/>
          </a:p>
          <a:p>
            <a:pPr marL="0" indent="355600">
              <a:buNone/>
            </a:pPr>
            <a:r>
              <a:rPr lang="ja-JP" altLang="en-US" dirty="0"/>
              <a:t>このガイドラインを活用し、多くの学校でインクルーシブな視点に基づいた学校づくりをすすめていきます。</a:t>
            </a:r>
          </a:p>
        </p:txBody>
      </p:sp>
      <p:sp>
        <p:nvSpPr>
          <p:cNvPr id="4" name="スライド番号プレースホルダー 3">
            <a:extLst>
              <a:ext uri="{FF2B5EF4-FFF2-40B4-BE49-F238E27FC236}">
                <a16:creationId xmlns:a16="http://schemas.microsoft.com/office/drawing/2014/main" id="{2FFDDD5D-FBF9-E8D1-0FAC-7DDE0A037623}"/>
              </a:ext>
            </a:extLst>
          </p:cNvPr>
          <p:cNvSpPr>
            <a:spLocks noGrp="1"/>
          </p:cNvSpPr>
          <p:nvPr>
            <p:ph type="sldNum" sz="quarter" idx="12"/>
          </p:nvPr>
        </p:nvSpPr>
        <p:spPr/>
        <p:txBody>
          <a:bodyPr/>
          <a:lstStyle/>
          <a:p>
            <a:fld id="{B01785F6-1C15-42C4-BC57-52D9901AF203}" type="slidenum">
              <a:rPr kumimoji="1" lang="ja-JP" altLang="en-US" smtClean="0"/>
              <a:t>3</a:t>
            </a:fld>
            <a:endParaRPr kumimoji="1" lang="ja-JP" altLang="en-US"/>
          </a:p>
        </p:txBody>
      </p:sp>
    </p:spTree>
    <p:extLst>
      <p:ext uri="{BB962C8B-B14F-4D97-AF65-F5344CB8AC3E}">
        <p14:creationId xmlns:p14="http://schemas.microsoft.com/office/powerpoint/2010/main" val="393262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B4AA86-FB1C-2EAB-6A31-6A83FA235A77}"/>
              </a:ext>
            </a:extLst>
          </p:cNvPr>
          <p:cNvSpPr>
            <a:spLocks noGrp="1"/>
          </p:cNvSpPr>
          <p:nvPr>
            <p:ph type="title"/>
          </p:nvPr>
        </p:nvSpPr>
        <p:spPr/>
        <p:txBody>
          <a:bodyPr>
            <a:normAutofit/>
          </a:bodyPr>
          <a:lstStyle/>
          <a:p>
            <a:r>
              <a:rPr lang="ja-JP" altLang="ja-JP"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第</a:t>
            </a:r>
            <a:r>
              <a:rPr lang="ja-JP" altLang="en-US"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２</a:t>
            </a:r>
            <a:r>
              <a:rPr lang="ja-JP" altLang="ja-JP"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章　世田谷区がめざすインクルーシブ教育の基本理念　　　　　　　　　　　　　　　　　　　　　　</a:t>
            </a:r>
            <a:endParaRPr lang="ja-JP" altLang="en-US" sz="2800" dirty="0"/>
          </a:p>
        </p:txBody>
      </p:sp>
      <p:sp>
        <p:nvSpPr>
          <p:cNvPr id="3" name="コンテンツ プレースホルダー 2">
            <a:extLst>
              <a:ext uri="{FF2B5EF4-FFF2-40B4-BE49-F238E27FC236}">
                <a16:creationId xmlns:a16="http://schemas.microsoft.com/office/drawing/2014/main" id="{949F83E7-C4FC-A339-9E74-E98C483D1071}"/>
              </a:ext>
            </a:extLst>
          </p:cNvPr>
          <p:cNvSpPr>
            <a:spLocks noGrp="1"/>
          </p:cNvSpPr>
          <p:nvPr>
            <p:ph idx="1"/>
          </p:nvPr>
        </p:nvSpPr>
        <p:spPr>
          <a:xfrm>
            <a:off x="838200" y="1467294"/>
            <a:ext cx="10515600" cy="4768254"/>
          </a:xfrm>
        </p:spPr>
        <p:txBody>
          <a:bodyPr>
            <a:normAutofit/>
          </a:bodyPr>
          <a:lstStyle/>
          <a:p>
            <a:pPr marL="0" indent="363538">
              <a:buNone/>
            </a:pPr>
            <a:r>
              <a:rPr lang="ja-JP" altLang="en-US" dirty="0"/>
              <a:t>「誰一人取り残さない教育」を基本に、すべての子どもを対象に、共に学び、共に育つための質の高い教育を保障していきます。</a:t>
            </a:r>
          </a:p>
          <a:p>
            <a:pPr marL="0" indent="363538">
              <a:buNone/>
            </a:pPr>
            <a:r>
              <a:rPr lang="ja-JP" altLang="en-US" dirty="0"/>
              <a:t>「すべての子ども」とはすなわち、障害のあるなしにとどまらず、これまでに育ってきた国、言語、民族、文化、宗教、経済及び家庭的な背景や、年齢、性別、ＬＧＢＴＱなどの性的指向及びジェンダーアイデンティティなど、さまざまな背景のある子ども一人一人を対象としています。</a:t>
            </a:r>
            <a:endParaRPr lang="en-US" altLang="ja-JP" dirty="0"/>
          </a:p>
          <a:p>
            <a:pPr marL="0" indent="363538">
              <a:buNone/>
            </a:pPr>
            <a:r>
              <a:rPr lang="ja-JP" altLang="en-US" dirty="0"/>
              <a:t>世田谷区では、このような背景を踏まえてすべての子どもが同じ場で学ぶことを目指します。日々の教育の中でこの考え方を基本として実践し、できることから一歩ずつ前へ進めていきます。</a:t>
            </a:r>
          </a:p>
        </p:txBody>
      </p:sp>
      <p:sp>
        <p:nvSpPr>
          <p:cNvPr id="4" name="スライド番号プレースホルダー 3">
            <a:extLst>
              <a:ext uri="{FF2B5EF4-FFF2-40B4-BE49-F238E27FC236}">
                <a16:creationId xmlns:a16="http://schemas.microsoft.com/office/drawing/2014/main" id="{DE81C562-CD38-DAF4-97ED-CA85866C9699}"/>
              </a:ext>
            </a:extLst>
          </p:cNvPr>
          <p:cNvSpPr>
            <a:spLocks noGrp="1"/>
          </p:cNvSpPr>
          <p:nvPr>
            <p:ph type="sldNum" sz="quarter" idx="12"/>
          </p:nvPr>
        </p:nvSpPr>
        <p:spPr/>
        <p:txBody>
          <a:bodyPr/>
          <a:lstStyle/>
          <a:p>
            <a:fld id="{B01785F6-1C15-42C4-BC57-52D9901AF203}" type="slidenum">
              <a:rPr kumimoji="1" lang="ja-JP" altLang="en-US" smtClean="0"/>
              <a:t>4</a:t>
            </a:fld>
            <a:endParaRPr kumimoji="1" lang="ja-JP" altLang="en-US"/>
          </a:p>
        </p:txBody>
      </p:sp>
    </p:spTree>
    <p:extLst>
      <p:ext uri="{BB962C8B-B14F-4D97-AF65-F5344CB8AC3E}">
        <p14:creationId xmlns:p14="http://schemas.microsoft.com/office/powerpoint/2010/main" val="355708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BEF5B-7220-6DD4-FA50-3B01E85C66F0}"/>
              </a:ext>
            </a:extLst>
          </p:cNvPr>
          <p:cNvSpPr>
            <a:spLocks noGrp="1"/>
          </p:cNvSpPr>
          <p:nvPr>
            <p:ph type="title"/>
          </p:nvPr>
        </p:nvSpPr>
        <p:spPr/>
        <p:txBody>
          <a:bodyPr>
            <a:normAutofit/>
          </a:bodyPr>
          <a:lstStyle/>
          <a:p>
            <a:r>
              <a:rPr lang="ja-JP" altLang="ja-JP" sz="2800" b="1" kern="100" dirty="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第３章　世田谷区の教育に対する基本姿勢　　　　　　　　　　　　　　　　　　　　　　　　　　　　　　　　　　　</a:t>
            </a:r>
            <a:endParaRPr kumimoji="1" lang="ja-JP" altLang="en-US" sz="2800" dirty="0"/>
          </a:p>
        </p:txBody>
      </p:sp>
      <p:sp>
        <p:nvSpPr>
          <p:cNvPr id="3" name="コンテンツ プレースホルダー 2">
            <a:extLst>
              <a:ext uri="{FF2B5EF4-FFF2-40B4-BE49-F238E27FC236}">
                <a16:creationId xmlns:a16="http://schemas.microsoft.com/office/drawing/2014/main" id="{E8C7406D-F6B0-C425-551D-5E907EFF424D}"/>
              </a:ext>
            </a:extLst>
          </p:cNvPr>
          <p:cNvSpPr>
            <a:spLocks noGrp="1"/>
          </p:cNvSpPr>
          <p:nvPr>
            <p:ph idx="1"/>
          </p:nvPr>
        </p:nvSpPr>
        <p:spPr>
          <a:xfrm>
            <a:off x="811717" y="1471361"/>
            <a:ext cx="10515600" cy="1956201"/>
          </a:xfrm>
        </p:spPr>
        <p:txBody>
          <a:bodyPr vert="horz" lIns="91440" tIns="45720" rIns="91440" bIns="45720" rtlCol="0" anchor="t">
            <a:normAutofit/>
          </a:bodyPr>
          <a:lstStyle/>
          <a:p>
            <a:r>
              <a:rPr lang="ja-JP" altLang="en-US" dirty="0">
                <a:ea typeface="游ゴシック"/>
              </a:rPr>
              <a:t>本ガイドラインに基づき、無意識の差別を取り除き、学校が相互理解や共存して学ぶ場所であることを基本としながら、更にそれぞれの子どもの状況に応じて、適切かつ必要な教育を遂行できる体制を積極的に整備していきます。</a:t>
            </a:r>
            <a:endParaRPr lang="ja-JP" altLang="en-US" dirty="0"/>
          </a:p>
          <a:p>
            <a:endParaRPr lang="ja-JP" altLang="en-US" dirty="0">
              <a:ea typeface="游ゴシック"/>
            </a:endParaRPr>
          </a:p>
        </p:txBody>
      </p:sp>
      <p:graphicFrame>
        <p:nvGraphicFramePr>
          <p:cNvPr id="6" name="表 5">
            <a:extLst>
              <a:ext uri="{FF2B5EF4-FFF2-40B4-BE49-F238E27FC236}">
                <a16:creationId xmlns:a16="http://schemas.microsoft.com/office/drawing/2014/main" id="{CDA87867-6ABE-6BF1-95C9-3C148C5AC506}"/>
              </a:ext>
            </a:extLst>
          </p:cNvPr>
          <p:cNvGraphicFramePr>
            <a:graphicFrameLocks noGrp="1"/>
          </p:cNvGraphicFramePr>
          <p:nvPr>
            <p:extLst>
              <p:ext uri="{D42A27DB-BD31-4B8C-83A1-F6EECF244321}">
                <p14:modId xmlns:p14="http://schemas.microsoft.com/office/powerpoint/2010/main" val="1775215123"/>
              </p:ext>
            </p:extLst>
          </p:nvPr>
        </p:nvGraphicFramePr>
        <p:xfrm>
          <a:off x="4999120" y="3479562"/>
          <a:ext cx="6843623" cy="2438400"/>
        </p:xfrm>
        <a:graphic>
          <a:graphicData uri="http://schemas.openxmlformats.org/drawingml/2006/table">
            <a:tbl>
              <a:tblPr bandRow="1">
                <a:tableStyleId>{5C22544A-7EE6-4342-B048-85BDC9FD1C3A}</a:tableStyleId>
              </a:tblPr>
              <a:tblGrid>
                <a:gridCol w="6843623">
                  <a:extLst>
                    <a:ext uri="{9D8B030D-6E8A-4147-A177-3AD203B41FA5}">
                      <a16:colId xmlns:a16="http://schemas.microsoft.com/office/drawing/2014/main" val="448064958"/>
                    </a:ext>
                  </a:extLst>
                </a:gridCol>
              </a:tblGrid>
              <a:tr h="1444924">
                <a:tc>
                  <a:txBody>
                    <a:bodyPr/>
                    <a:lstStyle/>
                    <a:p>
                      <a:pPr algn="just">
                        <a:lnSpc>
                          <a:spcPct val="100000"/>
                        </a:lnSpc>
                      </a:pPr>
                      <a:r>
                        <a:rPr lang="en-US" altLang="ja-JP" sz="1600" kern="100" dirty="0">
                          <a:effectLst/>
                          <a:latin typeface="游ゴシック" panose="020B0400000000000000" pitchFamily="50" charset="-128"/>
                          <a:ea typeface="游ゴシック" panose="020B0400000000000000" pitchFamily="50" charset="-128"/>
                          <a:cs typeface="Arial"/>
                        </a:rPr>
                        <a:t>※</a:t>
                      </a:r>
                      <a:r>
                        <a:rPr lang="ja-JP" altLang="en-US" sz="1600" kern="100" dirty="0">
                          <a:effectLst/>
                          <a:latin typeface="游ゴシック" panose="020B0400000000000000" pitchFamily="50" charset="-128"/>
                          <a:ea typeface="游ゴシック" panose="020B0400000000000000" pitchFamily="50" charset="-128"/>
                          <a:cs typeface="Arial"/>
                        </a:rPr>
                        <a:t>　不登校</a:t>
                      </a:r>
                    </a:p>
                    <a:p>
                      <a:pPr algn="just">
                        <a:lnSpc>
                          <a:spcPct val="100000"/>
                        </a:lnSpc>
                      </a:pPr>
                      <a:r>
                        <a:rPr lang="ja-JP" altLang="en-US" sz="1600" kern="100" dirty="0">
                          <a:effectLst/>
                          <a:latin typeface="游ゴシック" panose="020B0400000000000000" pitchFamily="50" charset="-128"/>
                          <a:ea typeface="游ゴシック" panose="020B0400000000000000" pitchFamily="50" charset="-128"/>
                          <a:cs typeface="Arial" panose="020B0604020202020204" pitchFamily="34" charset="0"/>
                        </a:rPr>
                        <a:t>何らかの心理的、情緒的、身体的あるいは社会的要因・背景により、登校しないあるいはしたくともできない状況にあるために年間</a:t>
                      </a:r>
                      <a:r>
                        <a:rPr lang="en-US" altLang="ja-JP" sz="1600" kern="100" dirty="0">
                          <a:effectLst/>
                          <a:latin typeface="游ゴシック" panose="020B0400000000000000" pitchFamily="50" charset="-128"/>
                          <a:ea typeface="游ゴシック" panose="020B0400000000000000" pitchFamily="50" charset="-128"/>
                          <a:cs typeface="Arial" panose="020B0604020202020204" pitchFamily="34" charset="0"/>
                        </a:rPr>
                        <a:t>30</a:t>
                      </a:r>
                      <a:r>
                        <a:rPr lang="ja-JP" altLang="en-US" sz="1600" kern="100" dirty="0">
                          <a:effectLst/>
                          <a:latin typeface="游ゴシック" panose="020B0400000000000000" pitchFamily="50" charset="-128"/>
                          <a:ea typeface="游ゴシック" panose="020B0400000000000000" pitchFamily="50" charset="-128"/>
                          <a:cs typeface="Arial" panose="020B0604020202020204" pitchFamily="34" charset="0"/>
                        </a:rPr>
                        <a:t>日以上欠席した者のうち、病気や経済的な理由による者を除いたもの。文化・宗教、</a:t>
                      </a:r>
                      <a:r>
                        <a:rPr lang="af-ZA" sz="1600" kern="100" dirty="0">
                          <a:effectLst/>
                          <a:latin typeface="游ゴシック" panose="020B0400000000000000" pitchFamily="50" charset="-128"/>
                          <a:ea typeface="游ゴシック" panose="020B0400000000000000" pitchFamily="50" charset="-128"/>
                          <a:cs typeface="Arial" panose="020B0604020202020204" pitchFamily="34" charset="0"/>
                        </a:rPr>
                        <a:t>LGBTQ</a:t>
                      </a:r>
                      <a:r>
                        <a:rPr lang="ja-JP" altLang="en-US" sz="1600" kern="100" dirty="0">
                          <a:effectLst/>
                          <a:latin typeface="游ゴシック" panose="020B0400000000000000" pitchFamily="50" charset="-128"/>
                          <a:ea typeface="游ゴシック" panose="020B0400000000000000" pitchFamily="50" charset="-128"/>
                          <a:cs typeface="Arial" panose="020B0604020202020204" pitchFamily="34" charset="0"/>
                        </a:rPr>
                        <a:t>等が背景になっていることもある。</a:t>
                      </a:r>
                      <a:endParaRPr lang="en-US" altLang="ja-JP" sz="1600" kern="100" dirty="0">
                        <a:effectLst/>
                        <a:latin typeface="游ゴシック" panose="020B0400000000000000" pitchFamily="50" charset="-128"/>
                        <a:ea typeface="游ゴシック" panose="020B0400000000000000" pitchFamily="50" charset="-128"/>
                        <a:cs typeface="Arial" panose="020B0604020202020204" pitchFamily="34" charset="0"/>
                      </a:endParaRPr>
                    </a:p>
                    <a:p>
                      <a:pPr algn="just">
                        <a:lnSpc>
                          <a:spcPct val="100000"/>
                        </a:lnSpc>
                      </a:pPr>
                      <a:r>
                        <a:rPr lang="en-US" altLang="ja-JP" sz="1600" kern="100" dirty="0">
                          <a:effectLst/>
                          <a:latin typeface="游ゴシック" panose="020B0400000000000000" pitchFamily="50" charset="-128"/>
                          <a:ea typeface="+mn-ea"/>
                          <a:cs typeface="Arial" panose="020B0604020202020204" pitchFamily="34" charset="0"/>
                        </a:rPr>
                        <a:t>※</a:t>
                      </a:r>
                      <a:r>
                        <a:rPr lang="ja-JP" altLang="en-US" sz="1600" kern="100" dirty="0">
                          <a:effectLst/>
                          <a:latin typeface="游ゴシック" panose="020B0400000000000000" pitchFamily="50" charset="-128"/>
                          <a:ea typeface="+mn-ea"/>
                          <a:cs typeface="Arial" panose="020B0604020202020204" pitchFamily="34" charset="0"/>
                        </a:rPr>
                        <a:t>　言語</a:t>
                      </a:r>
                    </a:p>
                    <a:p>
                      <a:pPr algn="just">
                        <a:lnSpc>
                          <a:spcPct val="100000"/>
                        </a:lnSpc>
                      </a:pPr>
                      <a:r>
                        <a:rPr lang="ja-JP" altLang="en-US" sz="1600" kern="100" dirty="0">
                          <a:effectLst/>
                          <a:latin typeface="游ゴシック" panose="020B0400000000000000" pitchFamily="50" charset="-128"/>
                          <a:ea typeface="+mn-ea"/>
                          <a:cs typeface="Arial" panose="020B0604020202020204" pitchFamily="34" charset="0"/>
                        </a:rPr>
                        <a:t>一般的には外国語や不慣れな日本語が想定されるが、「手話言語条例」では、手話も“言語”としており、（聴覚）障害にも関わる。広く言えば、“意思疎通”と“情報保障”を表している。</a:t>
                      </a:r>
                    </a:p>
                    <a:p>
                      <a:pPr algn="just">
                        <a:lnSpc>
                          <a:spcPct val="100000"/>
                        </a:lnSpc>
                      </a:pPr>
                      <a:endParaRPr lang="ja-JP" altLang="en-US" sz="1600" kern="100" dirty="0">
                        <a:effectLst/>
                        <a:latin typeface="游ゴシック" panose="020B0400000000000000" pitchFamily="50" charset="-128"/>
                        <a:ea typeface="游ゴシック" panose="020B0400000000000000" pitchFamily="50" charset="-128"/>
                        <a:cs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449352189"/>
                  </a:ext>
                </a:extLst>
              </a:tr>
            </a:tbl>
          </a:graphicData>
        </a:graphic>
      </p:graphicFrame>
      <p:sp>
        <p:nvSpPr>
          <p:cNvPr id="7" name="スライド番号プレースホルダー 6">
            <a:extLst>
              <a:ext uri="{FF2B5EF4-FFF2-40B4-BE49-F238E27FC236}">
                <a16:creationId xmlns:a16="http://schemas.microsoft.com/office/drawing/2014/main" id="{AB7F6F8D-B1E5-8582-AAB6-89C9543553D8}"/>
              </a:ext>
            </a:extLst>
          </p:cNvPr>
          <p:cNvSpPr>
            <a:spLocks noGrp="1"/>
          </p:cNvSpPr>
          <p:nvPr>
            <p:ph type="sldNum" sz="quarter" idx="12"/>
          </p:nvPr>
        </p:nvSpPr>
        <p:spPr/>
        <p:txBody>
          <a:bodyPr/>
          <a:lstStyle/>
          <a:p>
            <a:fld id="{B01785F6-1C15-42C4-BC57-52D9901AF203}" type="slidenum">
              <a:rPr kumimoji="1" lang="ja-JP" altLang="en-US" smtClean="0"/>
              <a:t>5</a:t>
            </a:fld>
            <a:endParaRPr kumimoji="1" lang="ja-JP" altLang="en-US"/>
          </a:p>
        </p:txBody>
      </p:sp>
      <p:pic>
        <p:nvPicPr>
          <p:cNvPr id="9" name="図 8">
            <a:extLst>
              <a:ext uri="{FF2B5EF4-FFF2-40B4-BE49-F238E27FC236}">
                <a16:creationId xmlns:a16="http://schemas.microsoft.com/office/drawing/2014/main" id="{97CDA9EC-E32E-C39C-143A-D4CCAA0AF51F}"/>
              </a:ext>
            </a:extLst>
          </p:cNvPr>
          <p:cNvPicPr>
            <a:picLocks noChangeAspect="1"/>
          </p:cNvPicPr>
          <p:nvPr/>
        </p:nvPicPr>
        <p:blipFill rotWithShape="1">
          <a:blip r:embed="rId2"/>
          <a:srcRect l="39979" t="23578" r="16890" b="10346"/>
          <a:stretch/>
        </p:blipFill>
        <p:spPr>
          <a:xfrm>
            <a:off x="864683" y="3136876"/>
            <a:ext cx="3978125" cy="3428171"/>
          </a:xfrm>
          <a:prstGeom prst="rect">
            <a:avLst/>
          </a:prstGeom>
        </p:spPr>
      </p:pic>
    </p:spTree>
    <p:extLst>
      <p:ext uri="{BB962C8B-B14F-4D97-AF65-F5344CB8AC3E}">
        <p14:creationId xmlns:p14="http://schemas.microsoft.com/office/powerpoint/2010/main" val="189827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999AFE7-4C10-6435-5771-71C295D76DF9}"/>
              </a:ext>
            </a:extLst>
          </p:cNvPr>
          <p:cNvPicPr>
            <a:picLocks noChangeAspect="1"/>
          </p:cNvPicPr>
          <p:nvPr/>
        </p:nvPicPr>
        <p:blipFill rotWithShape="1">
          <a:blip r:embed="rId2"/>
          <a:srcRect l="38895" t="24653" r="24290" b="12086"/>
          <a:stretch/>
        </p:blipFill>
        <p:spPr>
          <a:xfrm>
            <a:off x="3245714" y="2519582"/>
            <a:ext cx="4488413" cy="4338418"/>
          </a:xfrm>
          <a:prstGeom prst="rect">
            <a:avLst/>
          </a:prstGeom>
        </p:spPr>
      </p:pic>
      <p:sp>
        <p:nvSpPr>
          <p:cNvPr id="2" name="タイトル 1">
            <a:extLst>
              <a:ext uri="{FF2B5EF4-FFF2-40B4-BE49-F238E27FC236}">
                <a16:creationId xmlns:a16="http://schemas.microsoft.com/office/drawing/2014/main" id="{938F77B2-396C-4BFA-D50A-789D7F7DD551}"/>
              </a:ext>
            </a:extLst>
          </p:cNvPr>
          <p:cNvSpPr>
            <a:spLocks noGrp="1"/>
          </p:cNvSpPr>
          <p:nvPr>
            <p:ph type="title"/>
          </p:nvPr>
        </p:nvSpPr>
        <p:spPr/>
        <p:txBody>
          <a:bodyPr/>
          <a:lstStyle/>
          <a:p>
            <a:r>
              <a:rPr lang="ja-JP" altLang="ja-JP" sz="2800" b="1" dirty="0">
                <a:effectLst/>
                <a:highlight>
                  <a:srgbClr val="FFFF00"/>
                </a:highlight>
                <a:ea typeface="UD デジタル 教科書体 NK-R" panose="02020400000000000000" pitchFamily="18" charset="-128"/>
                <a:cs typeface="Arial" panose="020B0604020202020204" pitchFamily="34" charset="0"/>
              </a:rPr>
              <a:t>第４章　ガイドラインの位置付けと行動コンセプト</a:t>
            </a:r>
            <a:br>
              <a:rPr lang="en-US" altLang="ja-JP" sz="1800" b="1" dirty="0">
                <a:effectLst/>
                <a:highlight>
                  <a:srgbClr val="FFFF00"/>
                </a:highlight>
                <a:ea typeface="UD デジタル 教科書体 NK-R" panose="02020400000000000000" pitchFamily="18" charset="-128"/>
                <a:cs typeface="Arial" panose="020B0604020202020204" pitchFamily="34" charset="0"/>
              </a:rPr>
            </a:br>
            <a:br>
              <a:rPr lang="en-US" altLang="ja-JP" sz="1800" b="1" dirty="0">
                <a:effectLst/>
                <a:highlight>
                  <a:srgbClr val="FFFF00"/>
                </a:highlight>
                <a:ea typeface="UD デジタル 教科書体 NK-R" panose="02020400000000000000" pitchFamily="18" charset="-128"/>
                <a:cs typeface="Arial" panose="020B0604020202020204" pitchFamily="34" charset="0"/>
              </a:rPr>
            </a:br>
            <a:r>
              <a:rPr lang="ja-JP" altLang="en-US" sz="2800" b="1" kern="100" dirty="0">
                <a:solidFill>
                  <a:srgbClr val="000000"/>
                </a:solidFill>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４－１　ガイドラインの位置付け　 </a:t>
            </a:r>
            <a:r>
              <a:rPr lang="ja-JP" altLang="ja-JP" sz="2800" b="1" kern="100" dirty="0">
                <a:solidFill>
                  <a:srgbClr val="000000"/>
                </a:solidFill>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　　　　　　</a:t>
            </a:r>
            <a:r>
              <a:rPr lang="ja-JP" altLang="ja-JP" sz="1800" b="1" kern="100" dirty="0">
                <a:solidFill>
                  <a:srgbClr val="000000"/>
                </a:solidFill>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　　　　　　　　　　　　　　　　　　　</a:t>
            </a:r>
            <a:endParaRPr lang="ja-JP" altLang="en-US" sz="1800" b="1" kern="100" dirty="0">
              <a:solidFill>
                <a:srgbClr val="000000"/>
              </a:solidFill>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endParaRPr>
          </a:p>
        </p:txBody>
      </p:sp>
      <p:sp>
        <p:nvSpPr>
          <p:cNvPr id="4" name="コンテンツ プレースホルダー 2">
            <a:extLst>
              <a:ext uri="{FF2B5EF4-FFF2-40B4-BE49-F238E27FC236}">
                <a16:creationId xmlns:a16="http://schemas.microsoft.com/office/drawing/2014/main" id="{8BF875DC-5B5A-4558-ABC1-B87DE564D89D}"/>
              </a:ext>
            </a:extLst>
          </p:cNvPr>
          <p:cNvSpPr txBox="1">
            <a:spLocks/>
          </p:cNvSpPr>
          <p:nvPr/>
        </p:nvSpPr>
        <p:spPr>
          <a:xfrm>
            <a:off x="838200" y="1753739"/>
            <a:ext cx="10515600" cy="91538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ea typeface="游ゴシック"/>
              </a:rPr>
              <a:t>本ガイドラインは、世界の動向や国の法令を踏まえ、区の各種条例や計画と共に、学校から地域共生社会を進めていくものとします。</a:t>
            </a:r>
          </a:p>
        </p:txBody>
      </p:sp>
      <p:sp>
        <p:nvSpPr>
          <p:cNvPr id="3" name="スライド番号プレースホルダー 2">
            <a:extLst>
              <a:ext uri="{FF2B5EF4-FFF2-40B4-BE49-F238E27FC236}">
                <a16:creationId xmlns:a16="http://schemas.microsoft.com/office/drawing/2014/main" id="{495F9087-ED8E-4BC1-A2BF-CF42D56DF8BF}"/>
              </a:ext>
            </a:extLst>
          </p:cNvPr>
          <p:cNvSpPr>
            <a:spLocks noGrp="1"/>
          </p:cNvSpPr>
          <p:nvPr>
            <p:ph type="sldNum" sz="quarter" idx="12"/>
          </p:nvPr>
        </p:nvSpPr>
        <p:spPr/>
        <p:txBody>
          <a:bodyPr/>
          <a:lstStyle/>
          <a:p>
            <a:fld id="{B01785F6-1C15-42C4-BC57-52D9901AF203}" type="slidenum">
              <a:rPr kumimoji="1" lang="ja-JP" altLang="en-US" smtClean="0"/>
              <a:t>6</a:t>
            </a:fld>
            <a:endParaRPr kumimoji="1" lang="ja-JP" altLang="en-US"/>
          </a:p>
        </p:txBody>
      </p:sp>
    </p:spTree>
    <p:extLst>
      <p:ext uri="{BB962C8B-B14F-4D97-AF65-F5344CB8AC3E}">
        <p14:creationId xmlns:p14="http://schemas.microsoft.com/office/powerpoint/2010/main" val="277040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41EB9B-094A-E1E3-C95E-48759054FA49}"/>
              </a:ext>
            </a:extLst>
          </p:cNvPr>
          <p:cNvSpPr>
            <a:spLocks noGrp="1"/>
          </p:cNvSpPr>
          <p:nvPr>
            <p:ph type="title"/>
          </p:nvPr>
        </p:nvSpPr>
        <p:spPr/>
        <p:txBody>
          <a:bodyPr/>
          <a:lstStyle/>
          <a:p>
            <a:r>
              <a:rPr lang="ja-JP" altLang="ja-JP" sz="2800" b="1" kern="100" dirty="0">
                <a:solidFill>
                  <a:srgbClr val="000000"/>
                </a:solidFill>
                <a:effectLst/>
                <a:highlight>
                  <a:srgbClr val="00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４－２　行動コンセプト</a:t>
            </a:r>
            <a:br>
              <a:rPr lang="ja-JP" altLang="ja-JP" sz="1800" b="1" kern="100" dirty="0">
                <a:effectLst/>
                <a:latin typeface="游ゴシック Light" panose="020B0300000000000000" pitchFamily="50" charset="-128"/>
                <a:ea typeface="游ゴシック Light" panose="020B0300000000000000" pitchFamily="50" charset="-128"/>
                <a:cs typeface="Times New Roman" panose="02020603050405020304" pitchFamily="18" charset="0"/>
              </a:rPr>
            </a:br>
            <a:endParaRPr kumimoji="1" lang="ja-JP" altLang="en-US" dirty="0"/>
          </a:p>
        </p:txBody>
      </p:sp>
      <p:sp>
        <p:nvSpPr>
          <p:cNvPr id="3" name="テキスト ボックス 2">
            <a:extLst>
              <a:ext uri="{FF2B5EF4-FFF2-40B4-BE49-F238E27FC236}">
                <a16:creationId xmlns:a16="http://schemas.microsoft.com/office/drawing/2014/main" id="{277775D3-B5C4-4629-BF5F-FD9479D13AEC}"/>
              </a:ext>
            </a:extLst>
          </p:cNvPr>
          <p:cNvSpPr txBox="1"/>
          <p:nvPr/>
        </p:nvSpPr>
        <p:spPr>
          <a:xfrm>
            <a:off x="5797015" y="1315092"/>
            <a:ext cx="6213475" cy="4001095"/>
          </a:xfrm>
          <a:prstGeom prst="rect">
            <a:avLst/>
          </a:prstGeom>
          <a:noFill/>
        </p:spPr>
        <p:txBody>
          <a:bodyPr wrap="square" rtlCol="0">
            <a:spAutoFit/>
          </a:bodyPr>
          <a:lstStyle/>
          <a:p>
            <a:r>
              <a:rPr kumimoji="1" lang="ja-JP" altLang="en-US" sz="2800" dirty="0"/>
              <a:t>基本理念、基本姿勢に基づき、</a:t>
            </a:r>
            <a:endParaRPr kumimoji="1" lang="en-US" altLang="ja-JP" sz="2800" dirty="0"/>
          </a:p>
          <a:p>
            <a:r>
              <a:rPr kumimoji="1" lang="ja-JP" altLang="en-US" sz="2800" dirty="0"/>
              <a:t>行動コンセプトを定めます。</a:t>
            </a:r>
            <a:endParaRPr kumimoji="1" lang="en-US" altLang="ja-JP" sz="2800" dirty="0"/>
          </a:p>
          <a:p>
            <a:endParaRPr lang="en-US" altLang="ja-JP" dirty="0"/>
          </a:p>
          <a:p>
            <a:r>
              <a:rPr kumimoji="1" lang="ja-JP" altLang="en-US" dirty="0"/>
              <a:t>・せたがやインクルーシブ教育を推進していく上では、住み慣れた環境の中で一人一人の学びが尊重されることを基盤とし、多様な学びの中から、子どもたちが自分で判断し、「選択する」ことが重要です。</a:t>
            </a:r>
            <a:endParaRPr kumimoji="1" lang="en-US" altLang="ja-JP" dirty="0"/>
          </a:p>
          <a:p>
            <a:r>
              <a:rPr lang="ja-JP" altLang="en-US" dirty="0"/>
              <a:t>・</a:t>
            </a:r>
            <a:r>
              <a:rPr kumimoji="1" lang="ja-JP" altLang="en-US" dirty="0"/>
              <a:t>インクルーシブ教育では、子どもが自身の考えを表現し「選択」するための支援、子どもの「選択」を支える環境整備を行っていきます。</a:t>
            </a:r>
          </a:p>
          <a:p>
            <a:r>
              <a:rPr lang="ja-JP" altLang="en-US" dirty="0"/>
              <a:t>・</a:t>
            </a:r>
            <a:r>
              <a:rPr kumimoji="1" lang="ja-JP" altLang="en-US" dirty="0"/>
              <a:t>その前提として、互いのことを知り、何に困っているのか、何を求めているかといったことへの、「気付き」を促す取組みが必要です。</a:t>
            </a:r>
          </a:p>
        </p:txBody>
      </p:sp>
      <p:sp>
        <p:nvSpPr>
          <p:cNvPr id="6" name="スライド番号プレースホルダー 5">
            <a:extLst>
              <a:ext uri="{FF2B5EF4-FFF2-40B4-BE49-F238E27FC236}">
                <a16:creationId xmlns:a16="http://schemas.microsoft.com/office/drawing/2014/main" id="{9354E395-D719-0CFA-9589-9832DAD4CECB}"/>
              </a:ext>
            </a:extLst>
          </p:cNvPr>
          <p:cNvSpPr>
            <a:spLocks noGrp="1"/>
          </p:cNvSpPr>
          <p:nvPr>
            <p:ph type="sldNum" sz="quarter" idx="12"/>
          </p:nvPr>
        </p:nvSpPr>
        <p:spPr/>
        <p:txBody>
          <a:bodyPr/>
          <a:lstStyle/>
          <a:p>
            <a:fld id="{B01785F6-1C15-42C4-BC57-52D9901AF203}" type="slidenum">
              <a:rPr kumimoji="1" lang="ja-JP" altLang="en-US" smtClean="0"/>
              <a:t>7</a:t>
            </a:fld>
            <a:endParaRPr kumimoji="1" lang="ja-JP" altLang="en-US" dirty="0"/>
          </a:p>
        </p:txBody>
      </p:sp>
      <p:pic>
        <p:nvPicPr>
          <p:cNvPr id="7" name="図 6">
            <a:extLst>
              <a:ext uri="{FF2B5EF4-FFF2-40B4-BE49-F238E27FC236}">
                <a16:creationId xmlns:a16="http://schemas.microsoft.com/office/drawing/2014/main" id="{CC43B724-0943-9988-22B5-5879C95FE594}"/>
              </a:ext>
            </a:extLst>
          </p:cNvPr>
          <p:cNvPicPr>
            <a:picLocks noChangeAspect="1"/>
          </p:cNvPicPr>
          <p:nvPr/>
        </p:nvPicPr>
        <p:blipFill rotWithShape="1">
          <a:blip r:embed="rId2"/>
          <a:srcRect l="56292" t="32509" r="9663" b="9149"/>
          <a:stretch/>
        </p:blipFill>
        <p:spPr>
          <a:xfrm>
            <a:off x="199003" y="1264526"/>
            <a:ext cx="5423352" cy="5227801"/>
          </a:xfrm>
          <a:prstGeom prst="rect">
            <a:avLst/>
          </a:prstGeom>
        </p:spPr>
      </p:pic>
    </p:spTree>
    <p:extLst>
      <p:ext uri="{BB962C8B-B14F-4D97-AF65-F5344CB8AC3E}">
        <p14:creationId xmlns:p14="http://schemas.microsoft.com/office/powerpoint/2010/main" val="351028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4B58C68-0830-D97B-7F79-E57AD35B3113}"/>
              </a:ext>
            </a:extLst>
          </p:cNvPr>
          <p:cNvPicPr>
            <a:picLocks noChangeAspect="1"/>
          </p:cNvPicPr>
          <p:nvPr/>
        </p:nvPicPr>
        <p:blipFill rotWithShape="1">
          <a:blip r:embed="rId2"/>
          <a:srcRect l="10781" t="38915" r="36021" b="11938"/>
          <a:stretch/>
        </p:blipFill>
        <p:spPr>
          <a:xfrm>
            <a:off x="926505" y="1464172"/>
            <a:ext cx="9675628" cy="5028155"/>
          </a:xfrm>
          <a:prstGeom prst="rect">
            <a:avLst/>
          </a:prstGeom>
        </p:spPr>
      </p:pic>
      <p:sp>
        <p:nvSpPr>
          <p:cNvPr id="2" name="タイトル 1">
            <a:extLst>
              <a:ext uri="{FF2B5EF4-FFF2-40B4-BE49-F238E27FC236}">
                <a16:creationId xmlns:a16="http://schemas.microsoft.com/office/drawing/2014/main" id="{F329A417-48A0-090A-6B3A-C45AB54FF02C}"/>
              </a:ext>
            </a:extLst>
          </p:cNvPr>
          <p:cNvSpPr>
            <a:spLocks noGrp="1"/>
          </p:cNvSpPr>
          <p:nvPr>
            <p:ph type="title"/>
          </p:nvPr>
        </p:nvSpPr>
        <p:spPr/>
        <p:txBody>
          <a:bodyPr>
            <a:normAutofit/>
          </a:bodyPr>
          <a:lstStyle/>
          <a:p>
            <a:r>
              <a:rPr lang="ja-JP" altLang="en-US" sz="2800" dirty="0">
                <a:latin typeface="游ゴシック" panose="020B0400000000000000" pitchFamily="50" charset="-128"/>
                <a:ea typeface="游ゴシック" panose="020B0400000000000000" pitchFamily="50" charset="-128"/>
              </a:rPr>
              <a:t>コンセプトを実践する３つのステップ</a:t>
            </a:r>
            <a:endParaRPr kumimoji="1" lang="ja-JP" altLang="en-US" sz="2800" dirty="0">
              <a:latin typeface="游ゴシック" panose="020B0400000000000000" pitchFamily="50" charset="-128"/>
              <a:ea typeface="游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1217FBD5-5B6E-DA5D-FBC6-68AE5BBB1D79}"/>
              </a:ext>
            </a:extLst>
          </p:cNvPr>
          <p:cNvSpPr>
            <a:spLocks noGrp="1"/>
          </p:cNvSpPr>
          <p:nvPr>
            <p:ph type="sldNum" sz="quarter" idx="12"/>
          </p:nvPr>
        </p:nvSpPr>
        <p:spPr/>
        <p:txBody>
          <a:bodyPr/>
          <a:lstStyle/>
          <a:p>
            <a:fld id="{B01785F6-1C15-42C4-BC57-52D9901AF203}" type="slidenum">
              <a:rPr kumimoji="1" lang="ja-JP" altLang="en-US" smtClean="0"/>
              <a:t>8</a:t>
            </a:fld>
            <a:endParaRPr kumimoji="1" lang="ja-JP" altLang="en-US"/>
          </a:p>
        </p:txBody>
      </p:sp>
    </p:spTree>
    <p:extLst>
      <p:ext uri="{BB962C8B-B14F-4D97-AF65-F5344CB8AC3E}">
        <p14:creationId xmlns:p14="http://schemas.microsoft.com/office/powerpoint/2010/main" val="303749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B4AA86-FB1C-2EAB-6A31-6A83FA235A77}"/>
              </a:ext>
            </a:extLst>
          </p:cNvPr>
          <p:cNvSpPr>
            <a:spLocks noGrp="1"/>
          </p:cNvSpPr>
          <p:nvPr>
            <p:ph type="title"/>
          </p:nvPr>
        </p:nvSpPr>
        <p:spPr>
          <a:xfrm>
            <a:off x="838200" y="385673"/>
            <a:ext cx="10515600" cy="1325563"/>
          </a:xfrm>
        </p:spPr>
        <p:txBody>
          <a:bodyPr>
            <a:normAutofit/>
          </a:bodyPr>
          <a:lstStyle/>
          <a:p>
            <a:r>
              <a:rPr lang="ja-JP" altLang="en-US" sz="2800" b="1" kern="100">
                <a:effectLst/>
                <a:highlight>
                  <a:srgbClr val="FFFF00"/>
                </a:highlight>
                <a:latin typeface="游ゴシック Light" panose="020B0300000000000000" pitchFamily="50" charset="-128"/>
                <a:ea typeface="UD デジタル 教科書体 NK-R" panose="02020400000000000000" pitchFamily="18" charset="-128"/>
                <a:cs typeface="Times New Roman" panose="02020603050405020304" pitchFamily="18" charset="0"/>
              </a:rPr>
              <a:t>第５章　世田谷区の現状</a:t>
            </a:r>
            <a:endParaRPr lang="ja-JP" altLang="en-US" sz="2800"/>
          </a:p>
        </p:txBody>
      </p:sp>
      <p:sp>
        <p:nvSpPr>
          <p:cNvPr id="3" name="コンテンツ プレースホルダー 2">
            <a:extLst>
              <a:ext uri="{FF2B5EF4-FFF2-40B4-BE49-F238E27FC236}">
                <a16:creationId xmlns:a16="http://schemas.microsoft.com/office/drawing/2014/main" id="{949F83E7-C4FC-A339-9E74-E98C483D1071}"/>
              </a:ext>
            </a:extLst>
          </p:cNvPr>
          <p:cNvSpPr>
            <a:spLocks noGrp="1"/>
          </p:cNvSpPr>
          <p:nvPr>
            <p:ph idx="1"/>
          </p:nvPr>
        </p:nvSpPr>
        <p:spPr>
          <a:xfrm>
            <a:off x="838201" y="1833656"/>
            <a:ext cx="10515599" cy="1069537"/>
          </a:xfrm>
        </p:spPr>
        <p:txBody>
          <a:bodyPr>
            <a:normAutofit/>
          </a:bodyPr>
          <a:lstStyle/>
          <a:p>
            <a:pPr marL="0" indent="0">
              <a:buNone/>
            </a:pPr>
            <a:r>
              <a:rPr lang="ja-JP" altLang="en-US" sz="2400" dirty="0"/>
              <a:t>区内の特別支援、外国人や帰国子女、ヤングケアラーなどのデータやアンケート結果から見えてくる、区の現状を記載します。</a:t>
            </a:r>
          </a:p>
        </p:txBody>
      </p:sp>
      <p:sp>
        <p:nvSpPr>
          <p:cNvPr id="4" name="スライド番号プレースホルダー 3">
            <a:extLst>
              <a:ext uri="{FF2B5EF4-FFF2-40B4-BE49-F238E27FC236}">
                <a16:creationId xmlns:a16="http://schemas.microsoft.com/office/drawing/2014/main" id="{F903D1F8-43D5-4A04-362C-532E259D583B}"/>
              </a:ext>
            </a:extLst>
          </p:cNvPr>
          <p:cNvSpPr>
            <a:spLocks noGrp="1"/>
          </p:cNvSpPr>
          <p:nvPr>
            <p:ph type="sldNum" sz="quarter" idx="12"/>
          </p:nvPr>
        </p:nvSpPr>
        <p:spPr/>
        <p:txBody>
          <a:bodyPr/>
          <a:lstStyle/>
          <a:p>
            <a:fld id="{B01785F6-1C15-42C4-BC57-52D9901AF203}" type="slidenum">
              <a:rPr kumimoji="1" lang="ja-JP" altLang="en-US" smtClean="0"/>
              <a:t>9</a:t>
            </a:fld>
            <a:endParaRPr kumimoji="1" lang="ja-JP" altLang="en-US"/>
          </a:p>
        </p:txBody>
      </p:sp>
    </p:spTree>
    <p:extLst>
      <p:ext uri="{BB962C8B-B14F-4D97-AF65-F5344CB8AC3E}">
        <p14:creationId xmlns:p14="http://schemas.microsoft.com/office/powerpoint/2010/main" val="10557055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16aee6c-b93c-4498-af48-790aa69c89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C2F136E0C996940837CE1F660DA85A3" ma:contentTypeVersion="13" ma:contentTypeDescription="新しいドキュメントを作成します。" ma:contentTypeScope="" ma:versionID="252555e13bd77c0b6861bf08235697e9">
  <xsd:schema xmlns:xsd="http://www.w3.org/2001/XMLSchema" xmlns:xs="http://www.w3.org/2001/XMLSchema" xmlns:p="http://schemas.microsoft.com/office/2006/metadata/properties" xmlns:ns3="016aee6c-b93c-4498-af48-790aa69c89b7" xmlns:ns4="12bc3ea3-c179-4f38-89df-433b24c1ca51" targetNamespace="http://schemas.microsoft.com/office/2006/metadata/properties" ma:root="true" ma:fieldsID="aed8f45ccb4f03a83f23d43a80044c37" ns3:_="" ns4:_="">
    <xsd:import namespace="016aee6c-b93c-4498-af48-790aa69c89b7"/>
    <xsd:import namespace="12bc3ea3-c179-4f38-89df-433b24c1ca5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GenerationTime" minOccurs="0"/>
                <xsd:element ref="ns3:MediaServiceEventHashCode" minOccurs="0"/>
                <xsd:element ref="ns3:MediaLengthInSeconds" minOccurs="0"/>
                <xsd:element ref="ns3:MediaServiceSystemTags"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6aee6c-b93c-4498-af48-790aa69c8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bc3ea3-c179-4f38-89df-433b24c1ca51"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F5FD72-56CD-44A5-9669-9ABDCB24134F}">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12bc3ea3-c179-4f38-89df-433b24c1ca51"/>
    <ds:schemaRef ds:uri="http://schemas.microsoft.com/office/infopath/2007/PartnerControls"/>
    <ds:schemaRef ds:uri="http://www.w3.org/XML/1998/namespace"/>
    <ds:schemaRef ds:uri="016aee6c-b93c-4498-af48-790aa69c89b7"/>
    <ds:schemaRef ds:uri="http://purl.org/dc/dcmitype/"/>
    <ds:schemaRef ds:uri="http://purl.org/dc/terms/"/>
  </ds:schemaRefs>
</ds:datastoreItem>
</file>

<file path=customXml/itemProps2.xml><?xml version="1.0" encoding="utf-8"?>
<ds:datastoreItem xmlns:ds="http://schemas.openxmlformats.org/officeDocument/2006/customXml" ds:itemID="{9D87982A-4895-48B6-99F2-2F6290B7E21C}">
  <ds:schemaRefs>
    <ds:schemaRef ds:uri="http://schemas.microsoft.com/sharepoint/v3/contenttype/forms"/>
  </ds:schemaRefs>
</ds:datastoreItem>
</file>

<file path=customXml/itemProps3.xml><?xml version="1.0" encoding="utf-8"?>
<ds:datastoreItem xmlns:ds="http://schemas.openxmlformats.org/officeDocument/2006/customXml" ds:itemID="{C0026F97-981E-4FC5-ACC9-379EF2226F0E}">
  <ds:schemaRefs>
    <ds:schemaRef ds:uri="016aee6c-b93c-4498-af48-790aa69c89b7"/>
    <ds:schemaRef ds:uri="12bc3ea3-c179-4f38-89df-433b24c1ca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443</TotalTime>
  <Words>1545</Words>
  <Application>Microsoft Office PowerPoint</Application>
  <PresentationFormat>ワイド画面</PresentationFormat>
  <Paragraphs>126</Paragraphs>
  <Slides>16</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BIZ UDゴシック</vt:lpstr>
      <vt:lpstr>UD デジタル 教科書体 NK-R</vt:lpstr>
      <vt:lpstr>游ゴシック</vt:lpstr>
      <vt:lpstr>游ゴシック Light</vt:lpstr>
      <vt:lpstr>游明朝</vt:lpstr>
      <vt:lpstr>Arial</vt:lpstr>
      <vt:lpstr>Office テーマ</vt:lpstr>
      <vt:lpstr>PowerPoint プレゼンテーション</vt:lpstr>
      <vt:lpstr>PowerPoint プレゼンテーション</vt:lpstr>
      <vt:lpstr>第１章　このガイドラインを読む人へ</vt:lpstr>
      <vt:lpstr>第２章　世田谷区がめざすインクルーシブ教育の基本理念　　　　　　　　　　　　　　　　　　　　　　</vt:lpstr>
      <vt:lpstr>第３章　世田谷区の教育に対する基本姿勢　　　　　　　　　　　　　　　　　　　　　　　　　　　　　　　　　　　</vt:lpstr>
      <vt:lpstr>第４章　ガイドラインの位置付けと行動コンセプト  ４－１　ガイドラインの位置付け　 　　　　　　　　　　　　　　　　　　　　　　　　　</vt:lpstr>
      <vt:lpstr>４－２　行動コンセプト </vt:lpstr>
      <vt:lpstr>コンセプトを実践する３つのステップ</vt:lpstr>
      <vt:lpstr>第５章　世田谷区の現状</vt:lpstr>
      <vt:lpstr>第６章　知ろう編　 　　　　　　　　　　　　　　　　　　　　　　　　　　　　　　　　　　　　　　　　　　　　　　　　　　　　　　　　 ６－１　インクルーシブ教育とは</vt:lpstr>
      <vt:lpstr>６－２　差別、障害の医学モデルと社会モデル、合理的配慮、ユニバーサルデザイン</vt:lpstr>
      <vt:lpstr>６－３　子どもたちへの気づき </vt:lpstr>
      <vt:lpstr>６－４　学校・幼稚園・教育委員会の取組み </vt:lpstr>
      <vt:lpstr>６－５　区長部局や関係機関との連携</vt:lpstr>
      <vt:lpstr>    　　　　　　　　　　　</vt:lpstr>
      <vt:lpstr>第８章　広げよう編　 　　　　　　　　　　　　　　　　　　　　　　　　　　　　　　　　　　　　　　　　　　　　　　　　　　　　　　　　 ８－１　４つのアクションを意識して広げよう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稲　満美</dc:creator>
  <cp:lastModifiedBy>稲　満美</cp:lastModifiedBy>
  <cp:revision>17</cp:revision>
  <cp:lastPrinted>2024-05-14T02:38:27Z</cp:lastPrinted>
  <dcterms:created xsi:type="dcterms:W3CDTF">2024-05-09T08:08:55Z</dcterms:created>
  <dcterms:modified xsi:type="dcterms:W3CDTF">2024-05-22T00:02:01Z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0x010100BC2F136E0C996940837CE1F660DA85A3</vt:lpwstr>
  </property>
</Properties>
</file>