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06"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E9"/>
    <a:srgbClr val="F1F2E8"/>
    <a:srgbClr val="F0F1E9"/>
    <a:srgbClr val="EAEAEA"/>
    <a:srgbClr val="FF6699"/>
    <a:srgbClr val="CCFFCC"/>
    <a:srgbClr val="6B274E"/>
    <a:srgbClr val="B0B17F"/>
    <a:srgbClr val="327CBC"/>
    <a:srgbClr val="2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71" d="100"/>
          <a:sy n="71" d="100"/>
        </p:scale>
        <p:origin x="2970" y="90"/>
      </p:cViewPr>
      <p:guideLst>
        <p:guide orient="horz" pos="4706"/>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extLst>
                <a:ext uri="{28A0092B-C50C-407E-A947-70E740481C1C}">
                  <a14:useLocalDpi xmlns:a14="http://schemas.microsoft.com/office/drawing/2010/main" val="0"/>
                </a:ext>
              </a:extLst>
            </a:blip>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extLst>
                <a:ext uri="{28A0092B-C50C-407E-A947-70E740481C1C}">
                  <a14:useLocalDpi xmlns:a14="http://schemas.microsoft.com/office/drawing/2010/main" val="0"/>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val="0"/>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extLst>
                <a:ext uri="{28A0092B-C50C-407E-A947-70E740481C1C}">
                  <a14:useLocalDpi xmlns:a14="http://schemas.microsoft.com/office/drawing/2010/main" val="0"/>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val="0"/>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val="0"/>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val="0"/>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val="0"/>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2025/9/16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2.jpeg"/><Relationship Id="rId2" Type="http://schemas.openxmlformats.org/officeDocument/2006/relationships/image" Target="../media/image12.jpeg"/><Relationship Id="rId16" Type="http://schemas.microsoft.com/office/2007/relationships/hdphoto" Target="../media/hdphoto5.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jpeg"/><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sl.smart-academy.net/seijo/" TargetMode="External"/><Relationship Id="rId7"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hyperlink" Target="https://setagaya-ecollege.com/search.html?group=4&amp;keyword=" TargetMode="External"/><Relationship Id="rId5" Type="http://schemas.openxmlformats.org/officeDocument/2006/relationships/hyperlink" Target="https://setagaya-ecollege.com/index.html" TargetMode="External"/><Relationship Id="rId4" Type="http://schemas.openxmlformats.org/officeDocument/2006/relationships/hyperlink" Target="https://www.seijo.ac.jp/social-activity/lifelearn/businesscareerdesign/index.html"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tile tx="0" ty="0" sx="100000" sy="100000" flip="none" algn="tl"/>
        </a:blipFill>
        <a:effectLst/>
      </p:bgPr>
    </p:bg>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p:blipFill>
        <p:spPr>
          <a:xfrm>
            <a:off x="5309851" y="8478283"/>
            <a:ext cx="1960780" cy="1387052"/>
          </a:xfrm>
          <a:prstGeom prst="rect">
            <a:avLst/>
          </a:prstGeom>
        </p:spPr>
      </p:pic>
      <p:pic>
        <p:nvPicPr>
          <p:cNvPr id="7" name="図 6"/>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2503" t="9367" b="19561"/>
          <a:stretch/>
        </p:blipFill>
        <p:spPr>
          <a:xfrm>
            <a:off x="2005778" y="7109451"/>
            <a:ext cx="1578077" cy="1134516"/>
          </a:xfrm>
          <a:prstGeom prst="rect">
            <a:avLst/>
          </a:prstGeom>
        </p:spPr>
      </p:pic>
      <p:pic>
        <p:nvPicPr>
          <p:cNvPr id="5" name="図 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p:blipFill>
        <p:spPr>
          <a:xfrm>
            <a:off x="23353" y="2862056"/>
            <a:ext cx="7559676" cy="2084525"/>
          </a:xfrm>
          <a:prstGeom prst="rect">
            <a:avLst/>
          </a:prstGeom>
        </p:spPr>
      </p:pic>
      <p:sp>
        <p:nvSpPr>
          <p:cNvPr id="117" name="テキスト プレースホルダー 116"/>
          <p:cNvSpPr>
            <a:spLocks noGrp="1"/>
          </p:cNvSpPr>
          <p:nvPr>
            <p:ph type="body" sz="quarter" idx="10"/>
          </p:nvPr>
        </p:nvSpPr>
        <p:spPr>
          <a:xfrm>
            <a:off x="-20022" y="830540"/>
            <a:ext cx="2393037" cy="500192"/>
          </a:xfrm>
        </p:spPr>
        <p:txBody>
          <a:bodyPr anchor="ctr" anchorCtr="1">
            <a:normAutofit/>
          </a:bodyPr>
          <a:lstStyle/>
          <a:p>
            <a:r>
              <a:rPr kumimoji="1" lang="ja-JP" altLang="en-US" dirty="0"/>
              <a:t>令和</a:t>
            </a:r>
            <a:r>
              <a:rPr kumimoji="1" lang="en-US" altLang="ja-JP" dirty="0"/>
              <a:t>7</a:t>
            </a:r>
            <a:r>
              <a:rPr kumimoji="1" lang="ja-JP" altLang="en-US" dirty="0"/>
              <a:t>年</a:t>
            </a:r>
            <a:r>
              <a:rPr lang="en-US" altLang="ja-JP" dirty="0"/>
              <a:t>9</a:t>
            </a:r>
            <a:r>
              <a:rPr kumimoji="1" lang="ja-JP" altLang="en-US" dirty="0"/>
              <a:t>月号</a:t>
            </a:r>
          </a:p>
        </p:txBody>
      </p:sp>
      <p:sp>
        <p:nvSpPr>
          <p:cNvPr id="121" name="テキスト プレースホルダー 120"/>
          <p:cNvSpPr>
            <a:spLocks noGrp="1"/>
          </p:cNvSpPr>
          <p:nvPr>
            <p:ph type="body" sz="quarter" idx="14"/>
          </p:nvPr>
        </p:nvSpPr>
        <p:spPr>
          <a:xfrm>
            <a:off x="29738" y="-54307"/>
            <a:ext cx="5087379" cy="1168400"/>
          </a:xfrm>
        </p:spPr>
        <p:txBody>
          <a:bodyPr anchor="ctr" anchorCtr="1">
            <a:normAutofit fontScale="77500" lnSpcReduction="20000"/>
          </a:bodyPr>
          <a:lstStyle/>
          <a:p>
            <a:r>
              <a:rPr kumimoji="1" lang="ja-JP" altLang="en-US" dirty="0"/>
              <a:t>大学連携</a:t>
            </a:r>
            <a:r>
              <a:rPr kumimoji="1" lang="en-US" altLang="ja-JP" dirty="0"/>
              <a:t>News</a:t>
            </a:r>
            <a:endParaRPr kumimoji="1" lang="ja-JP" altLang="en-US" dirty="0"/>
          </a:p>
        </p:txBody>
      </p:sp>
      <p:sp>
        <p:nvSpPr>
          <p:cNvPr id="124" name="テキスト プレースホルダー 123"/>
          <p:cNvSpPr>
            <a:spLocks noGrp="1"/>
          </p:cNvSpPr>
          <p:nvPr>
            <p:ph type="body" sz="quarter" idx="27"/>
          </p:nvPr>
        </p:nvSpPr>
        <p:spPr>
          <a:xfrm>
            <a:off x="147480" y="8677747"/>
            <a:ext cx="5243670" cy="1324806"/>
          </a:xfrm>
          <a:noFill/>
        </p:spPr>
        <p:txBody>
          <a:bodyPr>
            <a:noAutofit/>
          </a:bodyPr>
          <a:lstStyle/>
          <a:p>
            <a:pPr>
              <a:lnSpc>
                <a:spcPct val="170000"/>
              </a:lnSpc>
            </a:pPr>
            <a:r>
              <a:rPr kumimoji="1" lang="ja-JP" altLang="en-US" sz="900" dirty="0"/>
              <a:t>　成城大学の母体である成城学園は</a:t>
            </a:r>
            <a:r>
              <a:rPr kumimoji="1" lang="en-US" altLang="ja-JP" sz="900" dirty="0"/>
              <a:t>1917</a:t>
            </a:r>
            <a:r>
              <a:rPr kumimoji="1" lang="ja-JP" altLang="en-US" sz="900" dirty="0"/>
              <a:t>年、澤柳政太郎によって創立されました。文部次官や東北・京都帝国大学総長などを歴任し、近代日本の教育制度確立に貢献した澤柳政太郎が「本当の教育」を目指して作った私立の小学校が成城学園の始まりです。</a:t>
            </a:r>
            <a:br>
              <a:rPr lang="en-US" altLang="ja-JP" sz="900" dirty="0"/>
            </a:br>
            <a:r>
              <a:rPr lang="ja-JP" altLang="en-US" sz="900" dirty="0"/>
              <a:t>　</a:t>
            </a:r>
            <a:r>
              <a:rPr kumimoji="1" lang="en-US" altLang="ja-JP" sz="900" dirty="0"/>
              <a:t>1925</a:t>
            </a:r>
            <a:r>
              <a:rPr kumimoji="1" lang="ja-JP" altLang="en-US" sz="900" dirty="0"/>
              <a:t>年、当時まだ雑木林の原野が広がっていた現在の地に学校が移転したことをきっかけとして、学園を中心とした街づくりがスタート。現在の成城の街が出来上がりました。</a:t>
            </a:r>
            <a:endParaRPr kumimoji="1" lang="en-US" altLang="ja-JP" sz="900" dirty="0"/>
          </a:p>
        </p:txBody>
      </p:sp>
      <p:grpSp>
        <p:nvGrpSpPr>
          <p:cNvPr id="4" name="グループ化 3"/>
          <p:cNvGrpSpPr/>
          <p:nvPr/>
        </p:nvGrpSpPr>
        <p:grpSpPr>
          <a:xfrm>
            <a:off x="-1" y="1359897"/>
            <a:ext cx="7559676" cy="50800"/>
            <a:chOff x="-1" y="1340847"/>
            <a:chExt cx="7559676" cy="50800"/>
          </a:xfrm>
        </p:grpSpPr>
        <p:cxnSp>
          <p:nvCxnSpPr>
            <p:cNvPr id="149" name="直線コネクタ 148"/>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テキスト プレースホルダー 118"/>
          <p:cNvSpPr txBox="1">
            <a:spLocks/>
          </p:cNvSpPr>
          <p:nvPr/>
        </p:nvSpPr>
        <p:spPr>
          <a:xfrm>
            <a:off x="2268397" y="990082"/>
            <a:ext cx="4293921" cy="242533"/>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発行：世田谷区　政策経営部　政策研究・調査課</a:t>
            </a:r>
            <a:endParaRPr lang="en-US" altLang="ja-JP" sz="900" dirty="0">
              <a:latin typeface="メイリオ" panose="020B0604030504040204" pitchFamily="50" charset="-128"/>
              <a:ea typeface="メイリオ" panose="020B0604030504040204" pitchFamily="50" charset="-128"/>
            </a:endParaRPr>
          </a:p>
          <a:p>
            <a:pPr marL="0" indent="0">
              <a:lnSpc>
                <a:spcPct val="50000"/>
              </a:lnSpc>
              <a:buFont typeface="Arial" panose="020B0604020202020204" pitchFamily="34" charset="0"/>
              <a:buNone/>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03-6453-1969</a:t>
            </a:r>
            <a:endParaRPr lang="ja-JP" altLang="en-US" sz="90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99376" y="136504"/>
            <a:ext cx="770401" cy="778977"/>
          </a:xfrm>
          <a:prstGeom prst="rect">
            <a:avLst/>
          </a:prstGeom>
        </p:spPr>
      </p:pic>
      <p:sp>
        <p:nvSpPr>
          <p:cNvPr id="21" name="テキスト プレースホルダー 116"/>
          <p:cNvSpPr>
            <a:spLocks noGrp="1"/>
          </p:cNvSpPr>
          <p:nvPr>
            <p:ph type="body" sz="quarter" idx="10"/>
          </p:nvPr>
        </p:nvSpPr>
        <p:spPr>
          <a:xfrm>
            <a:off x="5612921" y="887494"/>
            <a:ext cx="1898794" cy="603893"/>
          </a:xfrm>
        </p:spPr>
        <p:txBody>
          <a:bodyPr anchor="ctr" anchorCtr="1">
            <a:normAutofit/>
          </a:bodyPr>
          <a:lstStyle/>
          <a:p>
            <a:r>
              <a:rPr lang="ja-JP" altLang="en-US" sz="2800" dirty="0"/>
              <a:t>世田谷区</a:t>
            </a:r>
            <a:endParaRPr kumimoji="1" lang="ja-JP" altLang="en-US" sz="2800" dirty="0"/>
          </a:p>
        </p:txBody>
      </p:sp>
      <p:sp>
        <p:nvSpPr>
          <p:cNvPr id="22" name="テキスト プレースホルダー 123"/>
          <p:cNvSpPr>
            <a:spLocks noGrp="1"/>
          </p:cNvSpPr>
          <p:nvPr>
            <p:ph type="body" sz="quarter" idx="27"/>
          </p:nvPr>
        </p:nvSpPr>
        <p:spPr>
          <a:xfrm>
            <a:off x="191136" y="10006672"/>
            <a:ext cx="2865253" cy="715581"/>
          </a:xfrm>
        </p:spPr>
        <p:txBody>
          <a:bodyPr wrap="square">
            <a:spAutoFit/>
          </a:bodyPr>
          <a:lstStyle/>
          <a:p>
            <a:pPr>
              <a:lnSpc>
                <a:spcPct val="150000"/>
              </a:lnSpc>
            </a:pPr>
            <a:r>
              <a:rPr kumimoji="1" lang="ja-JP" altLang="en-US" sz="900" dirty="0"/>
              <a:t>〒</a:t>
            </a:r>
            <a:r>
              <a:rPr kumimoji="1" lang="en-US" altLang="ja-JP" sz="900" dirty="0"/>
              <a:t>157-8511</a:t>
            </a:r>
            <a:r>
              <a:rPr kumimoji="1" lang="ja-JP" altLang="en-US" sz="900" dirty="0"/>
              <a:t>東京都世田谷区成城</a:t>
            </a:r>
            <a:r>
              <a:rPr kumimoji="1" lang="en-US" altLang="ja-JP" sz="900" dirty="0"/>
              <a:t>6-1-20</a:t>
            </a:r>
            <a:br>
              <a:rPr kumimoji="1" lang="en-US" altLang="ja-JP" sz="900" dirty="0"/>
            </a:br>
            <a:r>
              <a:rPr lang="ja-JP" altLang="en-US" sz="900" dirty="0"/>
              <a:t>小田急線「成城学園前」駅より徒歩</a:t>
            </a:r>
            <a:r>
              <a:rPr lang="en-US" altLang="ja-JP" sz="900" dirty="0"/>
              <a:t>4</a:t>
            </a:r>
            <a:r>
              <a:rPr lang="ja-JP" altLang="en-US" sz="900" dirty="0"/>
              <a:t>分</a:t>
            </a:r>
            <a:br>
              <a:rPr lang="en-US" altLang="ja-JP" sz="900" dirty="0"/>
            </a:br>
            <a:endParaRPr kumimoji="1" lang="en-US" altLang="ja-JP" sz="900" dirty="0"/>
          </a:p>
        </p:txBody>
      </p:sp>
      <p:sp>
        <p:nvSpPr>
          <p:cNvPr id="16" name="テキスト プレースホルダー 123"/>
          <p:cNvSpPr>
            <a:spLocks noGrp="1"/>
          </p:cNvSpPr>
          <p:nvPr>
            <p:ph type="body" sz="quarter" idx="27"/>
          </p:nvPr>
        </p:nvSpPr>
        <p:spPr>
          <a:xfrm>
            <a:off x="147480" y="4989633"/>
            <a:ext cx="3610178" cy="3337452"/>
          </a:xfrm>
          <a:noFill/>
        </p:spPr>
        <p:txBody>
          <a:bodyPr>
            <a:noAutofit/>
          </a:bodyPr>
          <a:lstStyle/>
          <a:p>
            <a:pPr algn="ctr">
              <a:lnSpc>
                <a:spcPct val="170000"/>
              </a:lnSpc>
            </a:pPr>
            <a:r>
              <a:rPr lang="ja-JP" altLang="en-US" sz="1200" u="sng" dirty="0"/>
              <a:t>少人数ゼミナールと多彩な全学共通科目</a:t>
            </a:r>
            <a:endParaRPr lang="en-US" altLang="ja-JP" sz="1200" u="sng" dirty="0"/>
          </a:p>
          <a:p>
            <a:pPr>
              <a:lnSpc>
                <a:spcPct val="170000"/>
              </a:lnSpc>
            </a:pPr>
            <a:r>
              <a:rPr lang="ja-JP" altLang="en-US" sz="900" dirty="0"/>
              <a:t>　</a:t>
            </a:r>
            <a:r>
              <a:rPr lang="ja-JP" altLang="ja-JP" sz="900" dirty="0"/>
              <a:t>成城大学は</a:t>
            </a:r>
            <a:r>
              <a:rPr lang="en-US" altLang="ja-JP" sz="900" dirty="0"/>
              <a:t>4</a:t>
            </a:r>
            <a:r>
              <a:rPr lang="ja-JP" altLang="ja-JP" sz="900" dirty="0"/>
              <a:t>学部</a:t>
            </a:r>
            <a:r>
              <a:rPr lang="en-US" altLang="ja-JP" sz="900" dirty="0"/>
              <a:t>11</a:t>
            </a:r>
            <a:r>
              <a:rPr lang="ja-JP" altLang="ja-JP" sz="900" dirty="0"/>
              <a:t>学科</a:t>
            </a:r>
            <a:r>
              <a:rPr lang="ja-JP" altLang="en-US" sz="900" dirty="0"/>
              <a:t>を擁し</a:t>
            </a:r>
            <a:r>
              <a:rPr lang="ja-JP" altLang="ja-JP" sz="900" dirty="0"/>
              <a:t>、人文社会科学領域の特色ある研究・教育</a:t>
            </a:r>
            <a:r>
              <a:rPr lang="ja-JP" altLang="en-US" sz="900" dirty="0"/>
              <a:t>を行っています。</a:t>
            </a:r>
            <a:r>
              <a:rPr lang="ja-JP" altLang="ja-JP" sz="900" dirty="0"/>
              <a:t>学びの軸となるのは</a:t>
            </a:r>
            <a:r>
              <a:rPr lang="ja-JP" altLang="en-US" sz="900" dirty="0"/>
              <a:t>、</a:t>
            </a:r>
            <a:r>
              <a:rPr lang="ja-JP" altLang="ja-JP" sz="900" dirty="0"/>
              <a:t>全学生必修</a:t>
            </a:r>
            <a:r>
              <a:rPr lang="ja-JP" altLang="en-US" sz="900" dirty="0"/>
              <a:t>の</a:t>
            </a:r>
            <a:r>
              <a:rPr lang="ja-JP" altLang="ja-JP" sz="900" dirty="0"/>
              <a:t>少人数ゼミナールです。学生各々の興味・関心を深く探究する場で</a:t>
            </a:r>
            <a:r>
              <a:rPr lang="ja-JP" altLang="en-US" sz="900" dirty="0"/>
              <a:t>あり</a:t>
            </a:r>
            <a:r>
              <a:rPr lang="ja-JP" altLang="ja-JP" sz="900" dirty="0"/>
              <a:t>、学生同士が発表、議論を重ねることでコミュニケーション力やプレゼンテーション力を鍛える場ともなっています。</a:t>
            </a:r>
            <a:br>
              <a:rPr lang="en-US" altLang="ja-JP" sz="900" dirty="0"/>
            </a:br>
            <a:r>
              <a:rPr lang="ja-JP" altLang="en-US" sz="900" dirty="0"/>
              <a:t>　また、</a:t>
            </a:r>
            <a:r>
              <a:rPr lang="ja-JP" altLang="ja-JP" sz="900" dirty="0"/>
              <a:t>教養科目、リテラシー科目、国際交流科目、キャリアデザイン科目、データサイエンス科目、スポーツ・ウエルネス科目からなる</a:t>
            </a:r>
            <a:r>
              <a:rPr lang="ja-JP" altLang="en-US" sz="900" dirty="0"/>
              <a:t>豊富な</a:t>
            </a:r>
            <a:r>
              <a:rPr lang="ja-JP" altLang="ja-JP" sz="900" dirty="0"/>
              <a:t>全学共通教育科目</a:t>
            </a:r>
            <a:br>
              <a:rPr lang="en-US" altLang="ja-JP" sz="900" dirty="0"/>
            </a:br>
            <a:r>
              <a:rPr lang="ja-JP" altLang="ja-JP" sz="900" dirty="0" err="1"/>
              <a:t>を提</a:t>
            </a:r>
            <a:r>
              <a:rPr lang="ja-JP" altLang="ja-JP" sz="900" dirty="0"/>
              <a:t>供することで、専門分野以外</a:t>
            </a:r>
            <a:br>
              <a:rPr lang="en-US" altLang="ja-JP" sz="900" dirty="0"/>
            </a:br>
            <a:r>
              <a:rPr lang="ja-JP" altLang="ja-JP" sz="900" dirty="0" err="1"/>
              <a:t>にも</a:t>
            </a:r>
            <a:r>
              <a:rPr lang="ja-JP" altLang="ja-JP" sz="900" dirty="0"/>
              <a:t>目を向け、次世代で活躍する</a:t>
            </a:r>
            <a:br>
              <a:rPr lang="en-US" altLang="ja-JP" sz="900" dirty="0"/>
            </a:br>
            <a:r>
              <a:rPr lang="ja-JP" altLang="ja-JP" sz="900" dirty="0"/>
              <a:t>ための多角的な視野、柔軟な思考</a:t>
            </a:r>
            <a:br>
              <a:rPr lang="en-US" altLang="ja-JP" sz="900" dirty="0"/>
            </a:br>
            <a:r>
              <a:rPr lang="ja-JP" altLang="ja-JP" sz="900" dirty="0"/>
              <a:t>力、実践的なスキルを養います。</a:t>
            </a:r>
          </a:p>
        </p:txBody>
      </p:sp>
      <p:sp>
        <p:nvSpPr>
          <p:cNvPr id="17" name="テキスト プレースホルダー 123"/>
          <p:cNvSpPr>
            <a:spLocks noGrp="1"/>
          </p:cNvSpPr>
          <p:nvPr>
            <p:ph type="body" sz="quarter" idx="27"/>
          </p:nvPr>
        </p:nvSpPr>
        <p:spPr>
          <a:xfrm>
            <a:off x="3803191" y="4989633"/>
            <a:ext cx="3609004" cy="2661327"/>
          </a:xfrm>
          <a:noFill/>
        </p:spPr>
        <p:txBody>
          <a:bodyPr>
            <a:noAutofit/>
          </a:bodyPr>
          <a:lstStyle/>
          <a:p>
            <a:pPr algn="ctr">
              <a:lnSpc>
                <a:spcPct val="170000"/>
              </a:lnSpc>
            </a:pPr>
            <a:r>
              <a:rPr lang="ja-JP" altLang="en-US" sz="1200" u="sng" dirty="0"/>
              <a:t>幼稚園から大学院までが揃う自然豊かな</a:t>
            </a:r>
            <a:br>
              <a:rPr lang="en-US" altLang="ja-JP" sz="1200" u="sng" dirty="0"/>
            </a:br>
            <a:r>
              <a:rPr lang="ja-JP" altLang="en-US" sz="1200" u="sng" dirty="0"/>
              <a:t>「ワンキャンパス」</a:t>
            </a:r>
            <a:endParaRPr lang="en-US" altLang="ja-JP" sz="1200" u="sng" dirty="0"/>
          </a:p>
          <a:p>
            <a:pPr>
              <a:lnSpc>
                <a:spcPct val="170000"/>
              </a:lnSpc>
            </a:pPr>
            <a:r>
              <a:rPr lang="ja-JP" altLang="en-US" sz="900" dirty="0"/>
              <a:t>　キャンパスは最寄り駅から徒歩</a:t>
            </a:r>
            <a:r>
              <a:rPr lang="en-US" altLang="ja-JP" sz="900" dirty="0"/>
              <a:t>4</a:t>
            </a:r>
            <a:r>
              <a:rPr lang="ja-JP" altLang="en-US" sz="900" dirty="0"/>
              <a:t>分ながら、緑豊かな落ち着いた環境です。コロナ禍以来、すべての教室でオンライン授業が行える機材を完備。学生たちが安心して学べる環境を提供しています。大学内には、国際交流に利用するためのグローバルラウンジや、近年注目を集めるデータサイエンスを学ぶ専用教室、ラーニングコモンズなど、学生生活に必要な施設のすべてが、自然豊かな</a:t>
            </a:r>
            <a:br>
              <a:rPr lang="en-US" altLang="ja-JP" sz="900" dirty="0"/>
            </a:br>
            <a:r>
              <a:rPr lang="ja-JP" altLang="en-US" sz="900" dirty="0"/>
              <a:t>ワンキャンパスに揃っています。</a:t>
            </a:r>
            <a:endParaRPr kumimoji="1" lang="en-US" altLang="ja-JP" dirty="0"/>
          </a:p>
        </p:txBody>
      </p:sp>
      <p:sp>
        <p:nvSpPr>
          <p:cNvPr id="18" name="テキスト プレースホルダー 123"/>
          <p:cNvSpPr>
            <a:spLocks noGrp="1"/>
          </p:cNvSpPr>
          <p:nvPr>
            <p:ph type="body" sz="quarter" idx="27"/>
          </p:nvPr>
        </p:nvSpPr>
        <p:spPr>
          <a:xfrm>
            <a:off x="3225296" y="3671390"/>
            <a:ext cx="4239642" cy="791539"/>
          </a:xfrm>
        </p:spPr>
        <p:txBody>
          <a:bodyPr>
            <a:noAutofit/>
          </a:bodyPr>
          <a:lstStyle/>
          <a:p>
            <a:pPr>
              <a:lnSpc>
                <a:spcPct val="150000"/>
              </a:lnSpc>
            </a:pPr>
            <a:r>
              <a:rPr kumimoji="1" lang="ja-JP" altLang="en-US" sz="800" b="1" dirty="0">
                <a:solidFill>
                  <a:schemeClr val="bg1"/>
                </a:solidFill>
              </a:rPr>
              <a:t>学部　  </a:t>
            </a:r>
            <a:r>
              <a:rPr kumimoji="1" lang="ja-JP" altLang="en-US" sz="800" dirty="0">
                <a:solidFill>
                  <a:schemeClr val="bg1"/>
                </a:solidFill>
              </a:rPr>
              <a:t>経済学部</a:t>
            </a:r>
            <a:r>
              <a:rPr kumimoji="1" lang="en-US" altLang="ja-JP" sz="800" dirty="0">
                <a:solidFill>
                  <a:schemeClr val="bg1"/>
                </a:solidFill>
              </a:rPr>
              <a:t>[</a:t>
            </a:r>
            <a:r>
              <a:rPr kumimoji="1" lang="ja-JP" altLang="en-US" sz="800" dirty="0">
                <a:solidFill>
                  <a:schemeClr val="bg1"/>
                </a:solidFill>
              </a:rPr>
              <a:t>経済学科</a:t>
            </a:r>
            <a:r>
              <a:rPr kumimoji="1" lang="en-US" altLang="ja-JP" sz="800" dirty="0">
                <a:solidFill>
                  <a:schemeClr val="bg1"/>
                </a:solidFill>
              </a:rPr>
              <a:t>/</a:t>
            </a:r>
            <a:r>
              <a:rPr kumimoji="1" lang="ja-JP" altLang="en-US" sz="800" dirty="0">
                <a:solidFill>
                  <a:schemeClr val="bg1"/>
                </a:solidFill>
              </a:rPr>
              <a:t>経営学科</a:t>
            </a:r>
            <a:r>
              <a:rPr kumimoji="1" lang="en-US" altLang="ja-JP" sz="800" dirty="0">
                <a:solidFill>
                  <a:schemeClr val="bg1"/>
                </a:solidFill>
              </a:rPr>
              <a:t>]</a:t>
            </a:r>
            <a:r>
              <a:rPr kumimoji="1" lang="ja-JP" altLang="en-US" sz="800" dirty="0">
                <a:solidFill>
                  <a:schemeClr val="bg1"/>
                </a:solidFill>
              </a:rPr>
              <a:t>　文芸学部</a:t>
            </a:r>
            <a:r>
              <a:rPr kumimoji="1" lang="en-US" altLang="ja-JP" sz="800" dirty="0">
                <a:solidFill>
                  <a:schemeClr val="bg1"/>
                </a:solidFill>
              </a:rPr>
              <a:t>[</a:t>
            </a:r>
            <a:r>
              <a:rPr kumimoji="1" lang="ja-JP" altLang="en-US" sz="800" dirty="0">
                <a:solidFill>
                  <a:schemeClr val="bg1"/>
                </a:solidFill>
              </a:rPr>
              <a:t>国文学科</a:t>
            </a:r>
            <a:r>
              <a:rPr kumimoji="1" lang="en-US" altLang="ja-JP" sz="800" dirty="0">
                <a:solidFill>
                  <a:schemeClr val="bg1"/>
                </a:solidFill>
              </a:rPr>
              <a:t>/</a:t>
            </a:r>
            <a:r>
              <a:rPr kumimoji="1" lang="ja-JP" altLang="en-US" sz="800" dirty="0">
                <a:solidFill>
                  <a:schemeClr val="bg1"/>
                </a:solidFill>
              </a:rPr>
              <a:t>英文学科</a:t>
            </a:r>
            <a:r>
              <a:rPr kumimoji="1" lang="en-US" altLang="ja-JP" sz="800" dirty="0">
                <a:solidFill>
                  <a:schemeClr val="bg1"/>
                </a:solidFill>
              </a:rPr>
              <a:t>/</a:t>
            </a:r>
            <a:r>
              <a:rPr kumimoji="1" lang="ja-JP" altLang="en-US" sz="800" dirty="0">
                <a:solidFill>
                  <a:schemeClr val="bg1"/>
                </a:solidFill>
              </a:rPr>
              <a:t>芸術学科</a:t>
            </a:r>
            <a:r>
              <a:rPr kumimoji="1" lang="en-US" altLang="ja-JP" sz="800" dirty="0">
                <a:solidFill>
                  <a:schemeClr val="bg1"/>
                </a:solidFill>
              </a:rPr>
              <a:t>/</a:t>
            </a:r>
            <a:r>
              <a:rPr kumimoji="1" lang="ja-JP" altLang="en-US" sz="800" dirty="0">
                <a:solidFill>
                  <a:schemeClr val="bg1"/>
                </a:solidFill>
              </a:rPr>
              <a:t>文化史</a:t>
            </a:r>
            <a:br>
              <a:rPr kumimoji="1" lang="en-US" altLang="ja-JP" sz="800" dirty="0">
                <a:solidFill>
                  <a:schemeClr val="bg1"/>
                </a:solidFill>
              </a:rPr>
            </a:br>
            <a:r>
              <a:rPr kumimoji="1" lang="ja-JP" altLang="en-US" sz="800" dirty="0">
                <a:solidFill>
                  <a:schemeClr val="bg1"/>
                </a:solidFill>
              </a:rPr>
              <a:t>　　　  学科</a:t>
            </a:r>
            <a:r>
              <a:rPr kumimoji="1" lang="en-US" altLang="ja-JP" sz="800" dirty="0">
                <a:solidFill>
                  <a:schemeClr val="bg1"/>
                </a:solidFill>
              </a:rPr>
              <a:t>/</a:t>
            </a:r>
            <a:r>
              <a:rPr kumimoji="1" lang="ja-JP" altLang="en-US" sz="800" dirty="0">
                <a:solidFill>
                  <a:schemeClr val="bg1"/>
                </a:solidFill>
              </a:rPr>
              <a:t>マスコミュニケーション学科</a:t>
            </a:r>
            <a:r>
              <a:rPr kumimoji="1" lang="en-US" altLang="ja-JP" sz="800" dirty="0">
                <a:solidFill>
                  <a:schemeClr val="bg1"/>
                </a:solidFill>
              </a:rPr>
              <a:t>/</a:t>
            </a:r>
            <a:r>
              <a:rPr kumimoji="1" lang="ja-JP" altLang="en-US" sz="800" dirty="0">
                <a:solidFill>
                  <a:schemeClr val="bg1"/>
                </a:solidFill>
              </a:rPr>
              <a:t>ヨーロッパ文化学科</a:t>
            </a:r>
            <a:r>
              <a:rPr kumimoji="1" lang="en-US" altLang="ja-JP" sz="800" dirty="0">
                <a:solidFill>
                  <a:schemeClr val="bg1"/>
                </a:solidFill>
              </a:rPr>
              <a:t>]</a:t>
            </a:r>
            <a:r>
              <a:rPr kumimoji="1" lang="ja-JP" altLang="en-US" sz="800" dirty="0">
                <a:solidFill>
                  <a:schemeClr val="bg1"/>
                </a:solidFill>
              </a:rPr>
              <a:t>　法学部</a:t>
            </a:r>
            <a:r>
              <a:rPr kumimoji="1" lang="en-US" altLang="ja-JP" sz="800" dirty="0">
                <a:solidFill>
                  <a:schemeClr val="bg1"/>
                </a:solidFill>
              </a:rPr>
              <a:t>[</a:t>
            </a:r>
            <a:r>
              <a:rPr kumimoji="1" lang="ja-JP" altLang="en-US" sz="800" dirty="0">
                <a:solidFill>
                  <a:schemeClr val="bg1"/>
                </a:solidFill>
              </a:rPr>
              <a:t>法律学科</a:t>
            </a:r>
            <a:r>
              <a:rPr kumimoji="1" lang="en-US" altLang="ja-JP" sz="800" dirty="0">
                <a:solidFill>
                  <a:schemeClr val="bg1"/>
                </a:solidFill>
              </a:rPr>
              <a:t>]</a:t>
            </a:r>
            <a:r>
              <a:rPr kumimoji="1" lang="ja-JP" altLang="en-US" sz="800" dirty="0">
                <a:solidFill>
                  <a:schemeClr val="bg1"/>
                </a:solidFill>
              </a:rPr>
              <a:t>　</a:t>
            </a:r>
            <a:br>
              <a:rPr kumimoji="1" lang="en-US" altLang="ja-JP" sz="800" dirty="0">
                <a:solidFill>
                  <a:schemeClr val="bg1"/>
                </a:solidFill>
              </a:rPr>
            </a:br>
            <a:r>
              <a:rPr kumimoji="1" lang="ja-JP" altLang="en-US" sz="800" dirty="0">
                <a:solidFill>
                  <a:schemeClr val="bg1"/>
                </a:solidFill>
              </a:rPr>
              <a:t>　　　  社会イノベーション学部</a:t>
            </a:r>
            <a:r>
              <a:rPr kumimoji="1" lang="en-US" altLang="ja-JP" sz="800" dirty="0">
                <a:solidFill>
                  <a:schemeClr val="bg1"/>
                </a:solidFill>
              </a:rPr>
              <a:t>[</a:t>
            </a:r>
            <a:r>
              <a:rPr kumimoji="1" lang="ja-JP" altLang="en-US" sz="800" dirty="0">
                <a:solidFill>
                  <a:schemeClr val="bg1"/>
                </a:solidFill>
              </a:rPr>
              <a:t>政策イノベーション学科</a:t>
            </a:r>
            <a:r>
              <a:rPr kumimoji="1" lang="en-US" altLang="ja-JP" sz="800" dirty="0">
                <a:solidFill>
                  <a:schemeClr val="bg1"/>
                </a:solidFill>
              </a:rPr>
              <a:t>/</a:t>
            </a:r>
            <a:r>
              <a:rPr kumimoji="1" lang="ja-JP" altLang="en-US" sz="800" dirty="0">
                <a:solidFill>
                  <a:schemeClr val="bg1"/>
                </a:solidFill>
              </a:rPr>
              <a:t>心理社会学科</a:t>
            </a:r>
            <a:r>
              <a:rPr kumimoji="1" lang="en-US" altLang="ja-JP" sz="800" dirty="0">
                <a:solidFill>
                  <a:schemeClr val="bg1"/>
                </a:solidFill>
              </a:rPr>
              <a:t>]</a:t>
            </a:r>
            <a:br>
              <a:rPr kumimoji="1" lang="en-US" altLang="ja-JP" sz="800" dirty="0">
                <a:solidFill>
                  <a:schemeClr val="bg1"/>
                </a:solidFill>
              </a:rPr>
            </a:br>
            <a:r>
              <a:rPr kumimoji="1" lang="ja-JP" altLang="en-US" sz="800" b="1" dirty="0">
                <a:solidFill>
                  <a:schemeClr val="bg1"/>
                </a:solidFill>
              </a:rPr>
              <a:t>大学院</a:t>
            </a:r>
            <a:r>
              <a:rPr lang="ja-JP" altLang="en-US" sz="800" b="1" dirty="0">
                <a:solidFill>
                  <a:schemeClr val="bg1"/>
                </a:solidFill>
              </a:rPr>
              <a:t>　</a:t>
            </a:r>
            <a:r>
              <a:rPr kumimoji="1" lang="ja-JP" altLang="en-US" sz="800" dirty="0">
                <a:solidFill>
                  <a:schemeClr val="bg1"/>
                </a:solidFill>
              </a:rPr>
              <a:t>経済学研究科</a:t>
            </a:r>
            <a:r>
              <a:rPr kumimoji="1" lang="en-US" altLang="ja-JP" sz="800" dirty="0">
                <a:solidFill>
                  <a:schemeClr val="bg1"/>
                </a:solidFill>
              </a:rPr>
              <a:t>/</a:t>
            </a:r>
            <a:r>
              <a:rPr lang="ja-JP" altLang="en-US" sz="800" dirty="0">
                <a:solidFill>
                  <a:schemeClr val="bg1"/>
                </a:solidFill>
              </a:rPr>
              <a:t>文学研究科</a:t>
            </a:r>
            <a:r>
              <a:rPr lang="en-US" altLang="ja-JP" sz="800" dirty="0">
                <a:solidFill>
                  <a:schemeClr val="bg1"/>
                </a:solidFill>
              </a:rPr>
              <a:t>/</a:t>
            </a:r>
            <a:r>
              <a:rPr lang="ja-JP" altLang="en-US" sz="800" dirty="0">
                <a:solidFill>
                  <a:schemeClr val="bg1"/>
                </a:solidFill>
              </a:rPr>
              <a:t>法学研究科</a:t>
            </a:r>
            <a:r>
              <a:rPr lang="en-US" altLang="ja-JP" sz="800" dirty="0">
                <a:solidFill>
                  <a:schemeClr val="bg1"/>
                </a:solidFill>
              </a:rPr>
              <a:t>/</a:t>
            </a:r>
            <a:r>
              <a:rPr lang="ja-JP" altLang="en-US" sz="800" dirty="0">
                <a:solidFill>
                  <a:schemeClr val="bg1"/>
                </a:solidFill>
              </a:rPr>
              <a:t>社会イノベーション研究科</a:t>
            </a:r>
            <a:endParaRPr kumimoji="1" lang="en-US" altLang="ja-JP" sz="800" dirty="0">
              <a:solidFill>
                <a:schemeClr val="bg1"/>
              </a:solidFill>
            </a:endParaRPr>
          </a:p>
        </p:txBody>
      </p:sp>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4253" y="10007369"/>
            <a:ext cx="479321" cy="479321"/>
          </a:xfrm>
          <a:prstGeom prst="rect">
            <a:avLst/>
          </a:prstGeom>
        </p:spPr>
      </p:pic>
      <p:sp>
        <p:nvSpPr>
          <p:cNvPr id="10" name="テキスト ボックス 9"/>
          <p:cNvSpPr txBox="1"/>
          <p:nvPr/>
        </p:nvSpPr>
        <p:spPr>
          <a:xfrm>
            <a:off x="2637939" y="10158323"/>
            <a:ext cx="755720" cy="307777"/>
          </a:xfrm>
          <a:prstGeom prst="rect">
            <a:avLst/>
          </a:prstGeom>
          <a:noFill/>
        </p:spPr>
        <p:txBody>
          <a:bodyPr wrap="none" rtlCol="0">
            <a:spAutoFit/>
          </a:bodyPr>
          <a:lstStyle/>
          <a:p>
            <a:r>
              <a:rPr kumimoji="1" lang="en-US" altLang="ja-JP" sz="1400" dirty="0"/>
              <a:t>website</a:t>
            </a:r>
            <a:endParaRPr kumimoji="1" lang="ja-JP" altLang="en-US" sz="1400" dirty="0"/>
          </a:p>
        </p:txBody>
      </p:sp>
      <p:sp>
        <p:nvSpPr>
          <p:cNvPr id="24" name="テキスト ボックス 23"/>
          <p:cNvSpPr txBox="1"/>
          <p:nvPr/>
        </p:nvSpPr>
        <p:spPr>
          <a:xfrm>
            <a:off x="4206384" y="10158323"/>
            <a:ext cx="852798" cy="307777"/>
          </a:xfrm>
          <a:prstGeom prst="rect">
            <a:avLst/>
          </a:prstGeom>
          <a:noFill/>
        </p:spPr>
        <p:txBody>
          <a:bodyPr wrap="none" rtlCol="0">
            <a:spAutoFit/>
          </a:bodyPr>
          <a:lstStyle/>
          <a:p>
            <a:r>
              <a:rPr kumimoji="1" lang="en-US" altLang="ja-JP" sz="1400" dirty="0" err="1"/>
              <a:t>facebook</a:t>
            </a:r>
            <a:endParaRPr kumimoji="1" lang="en-US" altLang="ja-JP" sz="1400" dirty="0"/>
          </a:p>
        </p:txBody>
      </p:sp>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06878" y="10007369"/>
            <a:ext cx="535072" cy="535072"/>
          </a:xfrm>
          <a:prstGeom prst="rect">
            <a:avLst/>
          </a:prstGeom>
        </p:spPr>
      </p:pic>
      <p:sp>
        <p:nvSpPr>
          <p:cNvPr id="26" name="テキスト ボックス 25"/>
          <p:cNvSpPr txBox="1"/>
          <p:nvPr/>
        </p:nvSpPr>
        <p:spPr>
          <a:xfrm>
            <a:off x="5832612" y="10158323"/>
            <a:ext cx="911019" cy="307777"/>
          </a:xfrm>
          <a:prstGeom prst="rect">
            <a:avLst/>
          </a:prstGeom>
          <a:noFill/>
        </p:spPr>
        <p:txBody>
          <a:bodyPr wrap="none" rtlCol="0">
            <a:spAutoFit/>
          </a:bodyPr>
          <a:lstStyle/>
          <a:p>
            <a:r>
              <a:rPr kumimoji="1" lang="en-US" altLang="ja-JP" sz="1400" dirty="0"/>
              <a:t>Instagram</a:t>
            </a:r>
          </a:p>
        </p:txBody>
      </p:sp>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9658" y="10007369"/>
            <a:ext cx="535072" cy="535072"/>
          </a:xfrm>
          <a:prstGeom prst="rect">
            <a:avLst/>
          </a:prstGeom>
        </p:spPr>
      </p:pic>
      <p:pic>
        <p:nvPicPr>
          <p:cNvPr id="13" name="図 12"/>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a:stretch/>
        </p:blipFill>
        <p:spPr>
          <a:xfrm>
            <a:off x="3871522" y="7403280"/>
            <a:ext cx="1695027" cy="840687"/>
          </a:xfrm>
          <a:prstGeom prst="rect">
            <a:avLst/>
          </a:prstGeom>
        </p:spPr>
      </p:pic>
      <p:pic>
        <p:nvPicPr>
          <p:cNvPr id="14" name="図 13"/>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33000"/>
                    </a14:imgEffect>
                  </a14:imgLayer>
                </a14:imgProps>
              </a:ext>
              <a:ext uri="{28A0092B-C50C-407E-A947-70E740481C1C}">
                <a14:useLocalDpi xmlns:a14="http://schemas.microsoft.com/office/drawing/2010/main" val="0"/>
              </a:ext>
            </a:extLst>
          </a:blip>
          <a:srcRect b="-1"/>
          <a:stretch/>
        </p:blipFill>
        <p:spPr>
          <a:xfrm>
            <a:off x="5603919" y="7418441"/>
            <a:ext cx="1666712" cy="825526"/>
          </a:xfrm>
          <a:prstGeom prst="rect">
            <a:avLst/>
          </a:prstGeom>
        </p:spPr>
      </p:pic>
      <p:sp>
        <p:nvSpPr>
          <p:cNvPr id="30" name="テキスト プレースホルダー 123"/>
          <p:cNvSpPr>
            <a:spLocks noGrp="1"/>
          </p:cNvSpPr>
          <p:nvPr>
            <p:ph type="body" sz="quarter" idx="27"/>
          </p:nvPr>
        </p:nvSpPr>
        <p:spPr>
          <a:xfrm>
            <a:off x="161640" y="8342736"/>
            <a:ext cx="1595596" cy="440607"/>
          </a:xfrm>
          <a:noFill/>
        </p:spPr>
        <p:txBody>
          <a:bodyPr>
            <a:noAutofit/>
          </a:bodyPr>
          <a:lstStyle/>
          <a:p>
            <a:pPr>
              <a:lnSpc>
                <a:spcPct val="170000"/>
              </a:lnSpc>
            </a:pPr>
            <a:r>
              <a:rPr kumimoji="1" lang="ja-JP" altLang="en-US" sz="1200" u="sng" dirty="0"/>
              <a:t>成城大学と成城の街</a:t>
            </a:r>
            <a:endParaRPr kumimoji="1" lang="en-US" altLang="ja-JP" sz="900" u="sng" dirty="0"/>
          </a:p>
        </p:txBody>
      </p:sp>
      <p:cxnSp>
        <p:nvCxnSpPr>
          <p:cNvPr id="23" name="直線コネクタ 22"/>
          <p:cNvCxnSpPr/>
          <p:nvPr/>
        </p:nvCxnSpPr>
        <p:spPr>
          <a:xfrm flipV="1">
            <a:off x="110608" y="9976951"/>
            <a:ext cx="7354330" cy="31717"/>
          </a:xfrm>
          <a:prstGeom prst="line">
            <a:avLst/>
          </a:prstGeom>
        </p:spPr>
        <p:style>
          <a:lnRef idx="1">
            <a:schemeClr val="dk1"/>
          </a:lnRef>
          <a:fillRef idx="0">
            <a:schemeClr val="dk1"/>
          </a:fillRef>
          <a:effectRef idx="0">
            <a:schemeClr val="dk1"/>
          </a:effectRef>
          <a:fontRef idx="minor">
            <a:schemeClr val="tx1"/>
          </a:fontRef>
        </p:style>
      </p:cxnSp>
      <p:pic>
        <p:nvPicPr>
          <p:cNvPr id="34" name="図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89211" y="3081789"/>
            <a:ext cx="617328" cy="617328"/>
          </a:xfrm>
          <a:prstGeom prst="rect">
            <a:avLst/>
          </a:prstGeom>
        </p:spPr>
      </p:pic>
      <p:sp>
        <p:nvSpPr>
          <p:cNvPr id="35" name="テキスト ボックス 34"/>
          <p:cNvSpPr txBox="1"/>
          <p:nvPr/>
        </p:nvSpPr>
        <p:spPr>
          <a:xfrm>
            <a:off x="3906539" y="3008612"/>
            <a:ext cx="3396171" cy="707886"/>
          </a:xfrm>
          <a:prstGeom prst="rect">
            <a:avLst/>
          </a:prstGeom>
          <a:noFill/>
        </p:spPr>
        <p:txBody>
          <a:bodyPr wrap="square" rtlCol="0" anchor="ctr">
            <a:spAutoFit/>
          </a:bodyPr>
          <a:lstStyle/>
          <a:p>
            <a:pPr algn="dist"/>
            <a:r>
              <a:rPr kumimoji="1" lang="ja-JP" altLang="en-US" sz="4000" dirty="0">
                <a:solidFill>
                  <a:schemeClr val="bg1"/>
                </a:solidFill>
                <a:latin typeface="HGP明朝B" panose="02020800000000000000" pitchFamily="18" charset="-128"/>
                <a:ea typeface="HGP明朝B" panose="02020800000000000000" pitchFamily="18" charset="-128"/>
              </a:rPr>
              <a:t>成城大学</a:t>
            </a:r>
          </a:p>
        </p:txBody>
      </p:sp>
      <p:sp>
        <p:nvSpPr>
          <p:cNvPr id="37" name="角丸四角形 36"/>
          <p:cNvSpPr/>
          <p:nvPr/>
        </p:nvSpPr>
        <p:spPr>
          <a:xfrm>
            <a:off x="340740" y="1608729"/>
            <a:ext cx="7050552" cy="1141711"/>
          </a:xfrm>
          <a:prstGeom prst="roundRect">
            <a:avLst/>
          </a:prstGeom>
          <a:solidFill>
            <a:schemeClr val="bg1"/>
          </a:solidFill>
          <a:ln>
            <a:solidFill>
              <a:schemeClr val="tx1"/>
            </a:solidFill>
          </a:ln>
          <a:effectLst>
            <a:glow rad="1270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400" dirty="0">
                <a:solidFill>
                  <a:schemeClr val="tx1"/>
                </a:solidFill>
                <a:latin typeface="メイリオ" panose="020B0604030504040204" pitchFamily="50" charset="-128"/>
                <a:ea typeface="メイリオ" panose="020B0604030504040204" pitchFamily="50" charset="-128"/>
              </a:rPr>
              <a:t>世田谷区は区内および隣接に１７の大学・学部があります。各大学の専門性や特色を活かし、区内の様々な課題に区や地域と協働して取り組んでいます。</a:t>
            </a:r>
          </a:p>
          <a:p>
            <a:pPr algn="ct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今回は成城大学の紹介と地域と協力した取組みをご紹介します！</a:t>
            </a:r>
          </a:p>
        </p:txBody>
      </p:sp>
      <p:sp>
        <p:nvSpPr>
          <p:cNvPr id="3" name="テキスト ボックス 2">
            <a:extLst>
              <a:ext uri="{FF2B5EF4-FFF2-40B4-BE49-F238E27FC236}">
                <a16:creationId xmlns:a16="http://schemas.microsoft.com/office/drawing/2014/main" id="{3254F3F0-9D1A-43C7-A6D8-E65B7574C8DA}"/>
              </a:ext>
            </a:extLst>
          </p:cNvPr>
          <p:cNvSpPr txBox="1"/>
          <p:nvPr/>
        </p:nvSpPr>
        <p:spPr>
          <a:xfrm>
            <a:off x="2657664" y="10472224"/>
            <a:ext cx="1462665" cy="230832"/>
          </a:xfrm>
          <a:prstGeom prst="rect">
            <a:avLst/>
          </a:prstGeom>
          <a:noFill/>
        </p:spPr>
        <p:txBody>
          <a:bodyPr wrap="square" rtlCol="0">
            <a:spAutoFit/>
          </a:bodyPr>
          <a:lstStyle/>
          <a:p>
            <a:r>
              <a:rPr kumimoji="1" lang="en-US" altLang="ja-JP" sz="900" u="sng" dirty="0">
                <a:solidFill>
                  <a:srgbClr val="327CBC"/>
                </a:solidFill>
              </a:rPr>
              <a:t>https://www.seijo.ac.jp/</a:t>
            </a:r>
            <a:endParaRPr kumimoji="1" lang="ja-JP" altLang="en-US" sz="900" u="sng" dirty="0">
              <a:solidFill>
                <a:srgbClr val="327CBC"/>
              </a:solidFill>
            </a:endParaRPr>
          </a:p>
        </p:txBody>
      </p:sp>
      <p:sp>
        <p:nvSpPr>
          <p:cNvPr id="36" name="テキスト ボックス 35">
            <a:extLst>
              <a:ext uri="{FF2B5EF4-FFF2-40B4-BE49-F238E27FC236}">
                <a16:creationId xmlns:a16="http://schemas.microsoft.com/office/drawing/2014/main" id="{CE732A34-A33D-40B0-903E-583D2037E21F}"/>
              </a:ext>
            </a:extLst>
          </p:cNvPr>
          <p:cNvSpPr txBox="1"/>
          <p:nvPr/>
        </p:nvSpPr>
        <p:spPr>
          <a:xfrm>
            <a:off x="4027474" y="10472224"/>
            <a:ext cx="1797050" cy="215444"/>
          </a:xfrm>
          <a:prstGeom prst="rect">
            <a:avLst/>
          </a:prstGeom>
          <a:noFill/>
        </p:spPr>
        <p:txBody>
          <a:bodyPr wrap="square">
            <a:spAutoFit/>
          </a:bodyPr>
          <a:lstStyle/>
          <a:p>
            <a:r>
              <a:rPr lang="en-US" altLang="ja-JP" sz="800" u="sng" dirty="0">
                <a:solidFill>
                  <a:srgbClr val="327CBC"/>
                </a:solidFill>
              </a:rPr>
              <a:t>https://www.facebook.com/seijouniv</a:t>
            </a:r>
            <a:endParaRPr lang="ja-JP" altLang="en-US" sz="800" u="sng" dirty="0">
              <a:solidFill>
                <a:srgbClr val="327CBC"/>
              </a:solidFill>
            </a:endParaRPr>
          </a:p>
        </p:txBody>
      </p:sp>
      <p:sp>
        <p:nvSpPr>
          <p:cNvPr id="40" name="テキスト ボックス 39">
            <a:extLst>
              <a:ext uri="{FF2B5EF4-FFF2-40B4-BE49-F238E27FC236}">
                <a16:creationId xmlns:a16="http://schemas.microsoft.com/office/drawing/2014/main" id="{3AF19462-31F6-499E-AB4E-1DFBDBE2155C}"/>
              </a:ext>
            </a:extLst>
          </p:cNvPr>
          <p:cNvSpPr txBox="1"/>
          <p:nvPr/>
        </p:nvSpPr>
        <p:spPr>
          <a:xfrm>
            <a:off x="5731669" y="10472224"/>
            <a:ext cx="1915977" cy="215444"/>
          </a:xfrm>
          <a:prstGeom prst="rect">
            <a:avLst/>
          </a:prstGeom>
          <a:noFill/>
        </p:spPr>
        <p:txBody>
          <a:bodyPr wrap="square">
            <a:spAutoFit/>
          </a:bodyPr>
          <a:lstStyle/>
          <a:p>
            <a:r>
              <a:rPr lang="en-US" altLang="ja-JP" sz="800" u="sng" dirty="0">
                <a:solidFill>
                  <a:srgbClr val="327CBC"/>
                </a:solidFill>
              </a:rPr>
              <a:t>https://www.instagram.com/seijo.univ/</a:t>
            </a:r>
            <a:endParaRPr lang="ja-JP" altLang="en-US" sz="800" u="sng" dirty="0">
              <a:solidFill>
                <a:srgbClr val="327CBC"/>
              </a:solidFill>
            </a:endParaRPr>
          </a:p>
        </p:txBody>
      </p:sp>
      <p:sp>
        <p:nvSpPr>
          <p:cNvPr id="41" name="テキスト ボックス 40">
            <a:extLst>
              <a:ext uri="{FF2B5EF4-FFF2-40B4-BE49-F238E27FC236}">
                <a16:creationId xmlns:a16="http://schemas.microsoft.com/office/drawing/2014/main" id="{80988F53-791E-46CD-9D0F-8BF81D229648}"/>
              </a:ext>
            </a:extLst>
          </p:cNvPr>
          <p:cNvSpPr txBox="1"/>
          <p:nvPr/>
        </p:nvSpPr>
        <p:spPr>
          <a:xfrm>
            <a:off x="3210391" y="4443925"/>
            <a:ext cx="3981131" cy="443736"/>
          </a:xfrm>
          <a:prstGeom prst="rect">
            <a:avLst/>
          </a:prstGeom>
          <a:noFill/>
        </p:spPr>
        <p:txBody>
          <a:bodyPr wrap="square">
            <a:spAutoFit/>
          </a:bodyPr>
          <a:lstStyle/>
          <a:p>
            <a:pPr>
              <a:lnSpc>
                <a:spcPct val="150000"/>
              </a:lnSpc>
            </a:pPr>
            <a:r>
              <a:rPr kumimoji="1" lang="ja-JP" altLang="en-US" sz="800" b="1" dirty="0">
                <a:solidFill>
                  <a:schemeClr val="accent1">
                    <a:lumMod val="75000"/>
                  </a:schemeClr>
                </a:solidFill>
                <a:latin typeface="メイリオ" panose="020B0604030504040204" pitchFamily="50" charset="-128"/>
                <a:ea typeface="メイリオ" panose="020B0604030504040204" pitchFamily="50" charset="-128"/>
              </a:rPr>
              <a:t>各種教育研究センター</a:t>
            </a:r>
            <a:r>
              <a:rPr kumimoji="1" lang="en-US" altLang="ja-JP" sz="800" dirty="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800" dirty="0">
                <a:solidFill>
                  <a:schemeClr val="accent1">
                    <a:lumMod val="75000"/>
                  </a:schemeClr>
                </a:solidFill>
                <a:latin typeface="メイリオ" panose="020B0604030504040204" pitchFamily="50" charset="-128"/>
                <a:ea typeface="メイリオ" panose="020B0604030504040204" pitchFamily="50" charset="-128"/>
              </a:rPr>
              <a:t>共通教育研究センター</a:t>
            </a:r>
            <a:r>
              <a:rPr kumimoji="1" lang="en-US" altLang="ja-JP" sz="800" dirty="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800" dirty="0">
                <a:solidFill>
                  <a:schemeClr val="accent1">
                    <a:lumMod val="75000"/>
                  </a:schemeClr>
                </a:solidFill>
                <a:latin typeface="メイリオ" panose="020B0604030504040204" pitchFamily="50" charset="-128"/>
                <a:ea typeface="メイリオ" panose="020B0604030504040204" pitchFamily="50" charset="-128"/>
              </a:rPr>
              <a:t>データサイエンス教育研究センター</a:t>
            </a:r>
            <a:r>
              <a:rPr kumimoji="1" lang="en-US" altLang="ja-JP" sz="800" dirty="0">
                <a:solidFill>
                  <a:schemeClr val="accent1">
                    <a:lumMod val="75000"/>
                  </a:schemeClr>
                </a:solidFill>
                <a:latin typeface="メイリオ" panose="020B0604030504040204" pitchFamily="50" charset="-128"/>
                <a:ea typeface="メイリオ" panose="020B0604030504040204" pitchFamily="50" charset="-128"/>
              </a:rPr>
              <a:t>/</a:t>
            </a:r>
          </a:p>
          <a:p>
            <a:pPr>
              <a:lnSpc>
                <a:spcPct val="150000"/>
              </a:lnSpc>
            </a:pPr>
            <a:r>
              <a:rPr lang="ja-JP" altLang="en-US" sz="800" dirty="0">
                <a:solidFill>
                  <a:schemeClr val="accent1">
                    <a:lumMod val="75000"/>
                  </a:schemeClr>
                </a:solidFill>
                <a:latin typeface="メイリオ" panose="020B0604030504040204" pitchFamily="50" charset="-128"/>
                <a:ea typeface="メイリオ" panose="020B0604030504040204" pitchFamily="50" charset="-128"/>
              </a:rPr>
              <a:t>　　　　　　　　　　 </a:t>
            </a:r>
            <a:r>
              <a:rPr kumimoji="1" lang="ja-JP" altLang="en-US" sz="800" dirty="0">
                <a:solidFill>
                  <a:schemeClr val="accent1">
                    <a:lumMod val="75000"/>
                  </a:schemeClr>
                </a:solidFill>
                <a:latin typeface="メイリオ" panose="020B0604030504040204" pitchFamily="50" charset="-128"/>
                <a:ea typeface="メイリオ" panose="020B0604030504040204" pitchFamily="50" charset="-128"/>
              </a:rPr>
              <a:t>国際センター</a:t>
            </a:r>
            <a:r>
              <a:rPr kumimoji="1" lang="en-US" altLang="ja-JP" sz="800" dirty="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800" dirty="0">
                <a:solidFill>
                  <a:schemeClr val="accent1">
                    <a:lumMod val="75000"/>
                  </a:schemeClr>
                </a:solidFill>
                <a:latin typeface="メイリオ" panose="020B0604030504040204" pitchFamily="50" charset="-128"/>
                <a:ea typeface="メイリオ" panose="020B0604030504040204" pitchFamily="50" charset="-128"/>
              </a:rPr>
              <a:t>キャリアセンター</a:t>
            </a:r>
            <a:r>
              <a:rPr kumimoji="1" lang="en-US" altLang="ja-JP" sz="800" dirty="0">
                <a:solidFill>
                  <a:schemeClr val="accent1">
                    <a:lumMod val="75000"/>
                  </a:schemeClr>
                </a:solidFill>
              </a:rPr>
              <a:t>]</a:t>
            </a:r>
            <a:endParaRPr kumimoji="1" lang="en-US" altLang="ja-JP" sz="800" dirty="0">
              <a:solidFill>
                <a:schemeClr val="accent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109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98" name="正方形/長方形 97">
            <a:extLst>
              <a:ext uri="{FF2B5EF4-FFF2-40B4-BE49-F238E27FC236}">
                <a16:creationId xmlns:a16="http://schemas.microsoft.com/office/drawing/2014/main" id="{8B1B8EE6-E52E-F0FA-84D3-B1B347EB86FC}"/>
              </a:ext>
            </a:extLst>
          </p:cNvPr>
          <p:cNvSpPr/>
          <p:nvPr/>
        </p:nvSpPr>
        <p:spPr>
          <a:xfrm>
            <a:off x="379745" y="4855357"/>
            <a:ext cx="6730667" cy="5404620"/>
          </a:xfrm>
          <a:custGeom>
            <a:avLst/>
            <a:gdLst>
              <a:gd name="connsiteX0" fmla="*/ 0 w 6730667"/>
              <a:gd name="connsiteY0" fmla="*/ 0 h 5404620"/>
              <a:gd name="connsiteX1" fmla="*/ 740373 w 6730667"/>
              <a:gd name="connsiteY1" fmla="*/ 0 h 5404620"/>
              <a:gd name="connsiteX2" fmla="*/ 1413440 w 6730667"/>
              <a:gd name="connsiteY2" fmla="*/ 0 h 5404620"/>
              <a:gd name="connsiteX3" fmla="*/ 2086507 w 6730667"/>
              <a:gd name="connsiteY3" fmla="*/ 0 h 5404620"/>
              <a:gd name="connsiteX4" fmla="*/ 2624960 w 6730667"/>
              <a:gd name="connsiteY4" fmla="*/ 0 h 5404620"/>
              <a:gd name="connsiteX5" fmla="*/ 3365334 w 6730667"/>
              <a:gd name="connsiteY5" fmla="*/ 0 h 5404620"/>
              <a:gd name="connsiteX6" fmla="*/ 4105707 w 6730667"/>
              <a:gd name="connsiteY6" fmla="*/ 0 h 5404620"/>
              <a:gd name="connsiteX7" fmla="*/ 4711467 w 6730667"/>
              <a:gd name="connsiteY7" fmla="*/ 0 h 5404620"/>
              <a:gd name="connsiteX8" fmla="*/ 5317227 w 6730667"/>
              <a:gd name="connsiteY8" fmla="*/ 0 h 5404620"/>
              <a:gd name="connsiteX9" fmla="*/ 6124907 w 6730667"/>
              <a:gd name="connsiteY9" fmla="*/ 0 h 5404620"/>
              <a:gd name="connsiteX10" fmla="*/ 6730667 w 6730667"/>
              <a:gd name="connsiteY10" fmla="*/ 0 h 5404620"/>
              <a:gd name="connsiteX11" fmla="*/ 6730667 w 6730667"/>
              <a:gd name="connsiteY11" fmla="*/ 621531 h 5404620"/>
              <a:gd name="connsiteX12" fmla="*/ 6730667 w 6730667"/>
              <a:gd name="connsiteY12" fmla="*/ 1243063 h 5404620"/>
              <a:gd name="connsiteX13" fmla="*/ 6730667 w 6730667"/>
              <a:gd name="connsiteY13" fmla="*/ 2026733 h 5404620"/>
              <a:gd name="connsiteX14" fmla="*/ 6730667 w 6730667"/>
              <a:gd name="connsiteY14" fmla="*/ 2810402 h 5404620"/>
              <a:gd name="connsiteX15" fmla="*/ 6730667 w 6730667"/>
              <a:gd name="connsiteY15" fmla="*/ 3323841 h 5404620"/>
              <a:gd name="connsiteX16" fmla="*/ 6730667 w 6730667"/>
              <a:gd name="connsiteY16" fmla="*/ 4053465 h 5404620"/>
              <a:gd name="connsiteX17" fmla="*/ 6730667 w 6730667"/>
              <a:gd name="connsiteY17" fmla="*/ 4566904 h 5404620"/>
              <a:gd name="connsiteX18" fmla="*/ 6730667 w 6730667"/>
              <a:gd name="connsiteY18" fmla="*/ 5404620 h 5404620"/>
              <a:gd name="connsiteX19" fmla="*/ 6259520 w 6730667"/>
              <a:gd name="connsiteY19" fmla="*/ 5404620 h 5404620"/>
              <a:gd name="connsiteX20" fmla="*/ 5451840 w 6730667"/>
              <a:gd name="connsiteY20" fmla="*/ 5404620 h 5404620"/>
              <a:gd name="connsiteX21" fmla="*/ 4913387 w 6730667"/>
              <a:gd name="connsiteY21" fmla="*/ 5404620 h 5404620"/>
              <a:gd name="connsiteX22" fmla="*/ 4442240 w 6730667"/>
              <a:gd name="connsiteY22" fmla="*/ 5404620 h 5404620"/>
              <a:gd name="connsiteX23" fmla="*/ 3634560 w 6730667"/>
              <a:gd name="connsiteY23" fmla="*/ 5404620 h 5404620"/>
              <a:gd name="connsiteX24" fmla="*/ 3028800 w 6730667"/>
              <a:gd name="connsiteY24" fmla="*/ 5404620 h 5404620"/>
              <a:gd name="connsiteX25" fmla="*/ 2490347 w 6730667"/>
              <a:gd name="connsiteY25" fmla="*/ 5404620 h 5404620"/>
              <a:gd name="connsiteX26" fmla="*/ 1749973 w 6730667"/>
              <a:gd name="connsiteY26" fmla="*/ 5404620 h 5404620"/>
              <a:gd name="connsiteX27" fmla="*/ 1009600 w 6730667"/>
              <a:gd name="connsiteY27" fmla="*/ 5404620 h 5404620"/>
              <a:gd name="connsiteX28" fmla="*/ 0 w 6730667"/>
              <a:gd name="connsiteY28" fmla="*/ 5404620 h 5404620"/>
              <a:gd name="connsiteX29" fmla="*/ 0 w 6730667"/>
              <a:gd name="connsiteY29" fmla="*/ 4837135 h 5404620"/>
              <a:gd name="connsiteX30" fmla="*/ 0 w 6730667"/>
              <a:gd name="connsiteY30" fmla="*/ 4107511 h 5404620"/>
              <a:gd name="connsiteX31" fmla="*/ 0 w 6730667"/>
              <a:gd name="connsiteY31" fmla="*/ 3594072 h 5404620"/>
              <a:gd name="connsiteX32" fmla="*/ 0 w 6730667"/>
              <a:gd name="connsiteY32" fmla="*/ 3080633 h 5404620"/>
              <a:gd name="connsiteX33" fmla="*/ 0 w 6730667"/>
              <a:gd name="connsiteY33" fmla="*/ 2296964 h 5404620"/>
              <a:gd name="connsiteX34" fmla="*/ 0 w 6730667"/>
              <a:gd name="connsiteY34" fmla="*/ 1567340 h 5404620"/>
              <a:gd name="connsiteX35" fmla="*/ 0 w 6730667"/>
              <a:gd name="connsiteY35" fmla="*/ 945809 h 5404620"/>
              <a:gd name="connsiteX36" fmla="*/ 0 w 6730667"/>
              <a:gd name="connsiteY36" fmla="*/ 0 h 540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730667" h="5404620" fill="none" extrusionOk="0">
                <a:moveTo>
                  <a:pt x="0" y="0"/>
                </a:moveTo>
                <a:cubicBezTo>
                  <a:pt x="358212" y="-23490"/>
                  <a:pt x="423882" y="-22794"/>
                  <a:pt x="740373" y="0"/>
                </a:cubicBezTo>
                <a:cubicBezTo>
                  <a:pt x="1056864" y="22794"/>
                  <a:pt x="1145275" y="-32511"/>
                  <a:pt x="1413440" y="0"/>
                </a:cubicBezTo>
                <a:cubicBezTo>
                  <a:pt x="1681605" y="32511"/>
                  <a:pt x="1757883" y="4046"/>
                  <a:pt x="2086507" y="0"/>
                </a:cubicBezTo>
                <a:cubicBezTo>
                  <a:pt x="2415131" y="-4046"/>
                  <a:pt x="2472600" y="23672"/>
                  <a:pt x="2624960" y="0"/>
                </a:cubicBezTo>
                <a:cubicBezTo>
                  <a:pt x="2777320" y="-23672"/>
                  <a:pt x="3072267" y="20750"/>
                  <a:pt x="3365334" y="0"/>
                </a:cubicBezTo>
                <a:cubicBezTo>
                  <a:pt x="3658401" y="-20750"/>
                  <a:pt x="3925175" y="29724"/>
                  <a:pt x="4105707" y="0"/>
                </a:cubicBezTo>
                <a:cubicBezTo>
                  <a:pt x="4286239" y="-29724"/>
                  <a:pt x="4417178" y="-19741"/>
                  <a:pt x="4711467" y="0"/>
                </a:cubicBezTo>
                <a:cubicBezTo>
                  <a:pt x="5005756" y="19741"/>
                  <a:pt x="5044796" y="25509"/>
                  <a:pt x="5317227" y="0"/>
                </a:cubicBezTo>
                <a:cubicBezTo>
                  <a:pt x="5589658" y="-25509"/>
                  <a:pt x="5810859" y="-13922"/>
                  <a:pt x="6124907" y="0"/>
                </a:cubicBezTo>
                <a:cubicBezTo>
                  <a:pt x="6438955" y="13922"/>
                  <a:pt x="6503391" y="-12303"/>
                  <a:pt x="6730667" y="0"/>
                </a:cubicBezTo>
                <a:cubicBezTo>
                  <a:pt x="6718610" y="294427"/>
                  <a:pt x="6731715" y="382065"/>
                  <a:pt x="6730667" y="621531"/>
                </a:cubicBezTo>
                <a:cubicBezTo>
                  <a:pt x="6729619" y="860997"/>
                  <a:pt x="6723989" y="947919"/>
                  <a:pt x="6730667" y="1243063"/>
                </a:cubicBezTo>
                <a:cubicBezTo>
                  <a:pt x="6737345" y="1538207"/>
                  <a:pt x="6707810" y="1864782"/>
                  <a:pt x="6730667" y="2026733"/>
                </a:cubicBezTo>
                <a:cubicBezTo>
                  <a:pt x="6753525" y="2188684"/>
                  <a:pt x="6766037" y="2484346"/>
                  <a:pt x="6730667" y="2810402"/>
                </a:cubicBezTo>
                <a:cubicBezTo>
                  <a:pt x="6695297" y="3136458"/>
                  <a:pt x="6706913" y="3111476"/>
                  <a:pt x="6730667" y="3323841"/>
                </a:cubicBezTo>
                <a:cubicBezTo>
                  <a:pt x="6754421" y="3536206"/>
                  <a:pt x="6742318" y="3862802"/>
                  <a:pt x="6730667" y="4053465"/>
                </a:cubicBezTo>
                <a:cubicBezTo>
                  <a:pt x="6719016" y="4244128"/>
                  <a:pt x="6716665" y="4328487"/>
                  <a:pt x="6730667" y="4566904"/>
                </a:cubicBezTo>
                <a:cubicBezTo>
                  <a:pt x="6744669" y="4805321"/>
                  <a:pt x="6731165" y="5102965"/>
                  <a:pt x="6730667" y="5404620"/>
                </a:cubicBezTo>
                <a:cubicBezTo>
                  <a:pt x="6558306" y="5385158"/>
                  <a:pt x="6430812" y="5411694"/>
                  <a:pt x="6259520" y="5404620"/>
                </a:cubicBezTo>
                <a:cubicBezTo>
                  <a:pt x="6088228" y="5397546"/>
                  <a:pt x="5751425" y="5433107"/>
                  <a:pt x="5451840" y="5404620"/>
                </a:cubicBezTo>
                <a:cubicBezTo>
                  <a:pt x="5152255" y="5376133"/>
                  <a:pt x="5035366" y="5424705"/>
                  <a:pt x="4913387" y="5404620"/>
                </a:cubicBezTo>
                <a:cubicBezTo>
                  <a:pt x="4791408" y="5384535"/>
                  <a:pt x="4630118" y="5410712"/>
                  <a:pt x="4442240" y="5404620"/>
                </a:cubicBezTo>
                <a:cubicBezTo>
                  <a:pt x="4254362" y="5398528"/>
                  <a:pt x="3873800" y="5442641"/>
                  <a:pt x="3634560" y="5404620"/>
                </a:cubicBezTo>
                <a:cubicBezTo>
                  <a:pt x="3395320" y="5366599"/>
                  <a:pt x="3246511" y="5391888"/>
                  <a:pt x="3028800" y="5404620"/>
                </a:cubicBezTo>
                <a:cubicBezTo>
                  <a:pt x="2811089" y="5417352"/>
                  <a:pt x="2687361" y="5391372"/>
                  <a:pt x="2490347" y="5404620"/>
                </a:cubicBezTo>
                <a:cubicBezTo>
                  <a:pt x="2293333" y="5417868"/>
                  <a:pt x="2052535" y="5414108"/>
                  <a:pt x="1749973" y="5404620"/>
                </a:cubicBezTo>
                <a:cubicBezTo>
                  <a:pt x="1447411" y="5395132"/>
                  <a:pt x="1235766" y="5407717"/>
                  <a:pt x="1009600" y="5404620"/>
                </a:cubicBezTo>
                <a:cubicBezTo>
                  <a:pt x="783434" y="5401523"/>
                  <a:pt x="313788" y="5399568"/>
                  <a:pt x="0" y="5404620"/>
                </a:cubicBezTo>
                <a:cubicBezTo>
                  <a:pt x="-24601" y="5154103"/>
                  <a:pt x="-13157" y="5026105"/>
                  <a:pt x="0" y="4837135"/>
                </a:cubicBezTo>
                <a:cubicBezTo>
                  <a:pt x="13157" y="4648166"/>
                  <a:pt x="-25021" y="4341720"/>
                  <a:pt x="0" y="4107511"/>
                </a:cubicBezTo>
                <a:cubicBezTo>
                  <a:pt x="25021" y="3873302"/>
                  <a:pt x="2892" y="3725909"/>
                  <a:pt x="0" y="3594072"/>
                </a:cubicBezTo>
                <a:cubicBezTo>
                  <a:pt x="-2892" y="3462235"/>
                  <a:pt x="5562" y="3262995"/>
                  <a:pt x="0" y="3080633"/>
                </a:cubicBezTo>
                <a:cubicBezTo>
                  <a:pt x="-5562" y="2898271"/>
                  <a:pt x="12790" y="2607188"/>
                  <a:pt x="0" y="2296964"/>
                </a:cubicBezTo>
                <a:cubicBezTo>
                  <a:pt x="-12790" y="1986740"/>
                  <a:pt x="-10257" y="1808260"/>
                  <a:pt x="0" y="1567340"/>
                </a:cubicBezTo>
                <a:cubicBezTo>
                  <a:pt x="10257" y="1326420"/>
                  <a:pt x="15382" y="1125348"/>
                  <a:pt x="0" y="945809"/>
                </a:cubicBezTo>
                <a:cubicBezTo>
                  <a:pt x="-15382" y="766270"/>
                  <a:pt x="-21842" y="370352"/>
                  <a:pt x="0" y="0"/>
                </a:cubicBezTo>
                <a:close/>
              </a:path>
              <a:path w="6730667" h="5404620" stroke="0" extrusionOk="0">
                <a:moveTo>
                  <a:pt x="0" y="0"/>
                </a:moveTo>
                <a:cubicBezTo>
                  <a:pt x="239064" y="18312"/>
                  <a:pt x="419979" y="748"/>
                  <a:pt x="538453" y="0"/>
                </a:cubicBezTo>
                <a:cubicBezTo>
                  <a:pt x="656927" y="-748"/>
                  <a:pt x="1052204" y="22529"/>
                  <a:pt x="1211520" y="0"/>
                </a:cubicBezTo>
                <a:cubicBezTo>
                  <a:pt x="1370836" y="-22529"/>
                  <a:pt x="1448905" y="-8398"/>
                  <a:pt x="1682667" y="0"/>
                </a:cubicBezTo>
                <a:cubicBezTo>
                  <a:pt x="1916429" y="8398"/>
                  <a:pt x="2112045" y="-21223"/>
                  <a:pt x="2423040" y="0"/>
                </a:cubicBezTo>
                <a:cubicBezTo>
                  <a:pt x="2734035" y="21223"/>
                  <a:pt x="2673180" y="21216"/>
                  <a:pt x="2894187" y="0"/>
                </a:cubicBezTo>
                <a:cubicBezTo>
                  <a:pt x="3115194" y="-21216"/>
                  <a:pt x="3309353" y="-14874"/>
                  <a:pt x="3499947" y="0"/>
                </a:cubicBezTo>
                <a:cubicBezTo>
                  <a:pt x="3690541" y="14874"/>
                  <a:pt x="4054717" y="-18377"/>
                  <a:pt x="4307627" y="0"/>
                </a:cubicBezTo>
                <a:cubicBezTo>
                  <a:pt x="4560537" y="18377"/>
                  <a:pt x="4889211" y="781"/>
                  <a:pt x="5048000" y="0"/>
                </a:cubicBezTo>
                <a:cubicBezTo>
                  <a:pt x="5206789" y="-781"/>
                  <a:pt x="5503506" y="-23153"/>
                  <a:pt x="5721067" y="0"/>
                </a:cubicBezTo>
                <a:cubicBezTo>
                  <a:pt x="5938628" y="23153"/>
                  <a:pt x="6271766" y="-39953"/>
                  <a:pt x="6730667" y="0"/>
                </a:cubicBezTo>
                <a:cubicBezTo>
                  <a:pt x="6727405" y="138507"/>
                  <a:pt x="6721701" y="428925"/>
                  <a:pt x="6730667" y="675578"/>
                </a:cubicBezTo>
                <a:cubicBezTo>
                  <a:pt x="6739633" y="922231"/>
                  <a:pt x="6706184" y="1069537"/>
                  <a:pt x="6730667" y="1351155"/>
                </a:cubicBezTo>
                <a:cubicBezTo>
                  <a:pt x="6755150" y="1632773"/>
                  <a:pt x="6759199" y="1842199"/>
                  <a:pt x="6730667" y="2026733"/>
                </a:cubicBezTo>
                <a:cubicBezTo>
                  <a:pt x="6702135" y="2211267"/>
                  <a:pt x="6746722" y="2537661"/>
                  <a:pt x="6730667" y="2756356"/>
                </a:cubicBezTo>
                <a:cubicBezTo>
                  <a:pt x="6714612" y="2975051"/>
                  <a:pt x="6707674" y="3148282"/>
                  <a:pt x="6730667" y="3377888"/>
                </a:cubicBezTo>
                <a:cubicBezTo>
                  <a:pt x="6753660" y="3607494"/>
                  <a:pt x="6738246" y="3727331"/>
                  <a:pt x="6730667" y="3945373"/>
                </a:cubicBezTo>
                <a:cubicBezTo>
                  <a:pt x="6723088" y="4163415"/>
                  <a:pt x="6706005" y="4428488"/>
                  <a:pt x="6730667" y="4620950"/>
                </a:cubicBezTo>
                <a:cubicBezTo>
                  <a:pt x="6755329" y="4813412"/>
                  <a:pt x="6728720" y="5095268"/>
                  <a:pt x="6730667" y="5404620"/>
                </a:cubicBezTo>
                <a:cubicBezTo>
                  <a:pt x="6574116" y="5384038"/>
                  <a:pt x="6414599" y="5415598"/>
                  <a:pt x="6192214" y="5404620"/>
                </a:cubicBezTo>
                <a:cubicBezTo>
                  <a:pt x="5969829" y="5393642"/>
                  <a:pt x="5631665" y="5417317"/>
                  <a:pt x="5451840" y="5404620"/>
                </a:cubicBezTo>
                <a:cubicBezTo>
                  <a:pt x="5272015" y="5391923"/>
                  <a:pt x="4985595" y="5408930"/>
                  <a:pt x="4644160" y="5404620"/>
                </a:cubicBezTo>
                <a:cubicBezTo>
                  <a:pt x="4302725" y="5400310"/>
                  <a:pt x="4340189" y="5385256"/>
                  <a:pt x="4173014" y="5404620"/>
                </a:cubicBezTo>
                <a:cubicBezTo>
                  <a:pt x="4005839" y="5423984"/>
                  <a:pt x="3845611" y="5387910"/>
                  <a:pt x="3701867" y="5404620"/>
                </a:cubicBezTo>
                <a:cubicBezTo>
                  <a:pt x="3558123" y="5421330"/>
                  <a:pt x="3216992" y="5367687"/>
                  <a:pt x="2961493" y="5404620"/>
                </a:cubicBezTo>
                <a:cubicBezTo>
                  <a:pt x="2705994" y="5441553"/>
                  <a:pt x="2383794" y="5377121"/>
                  <a:pt x="2221120" y="5404620"/>
                </a:cubicBezTo>
                <a:cubicBezTo>
                  <a:pt x="2058446" y="5432119"/>
                  <a:pt x="1790441" y="5426864"/>
                  <a:pt x="1682667" y="5404620"/>
                </a:cubicBezTo>
                <a:cubicBezTo>
                  <a:pt x="1574893" y="5382376"/>
                  <a:pt x="1042230" y="5430551"/>
                  <a:pt x="874987" y="5404620"/>
                </a:cubicBezTo>
                <a:cubicBezTo>
                  <a:pt x="707744" y="5378689"/>
                  <a:pt x="327726" y="5373251"/>
                  <a:pt x="0" y="5404620"/>
                </a:cubicBezTo>
                <a:cubicBezTo>
                  <a:pt x="21406" y="5261036"/>
                  <a:pt x="6437" y="5033630"/>
                  <a:pt x="0" y="4891181"/>
                </a:cubicBezTo>
                <a:cubicBezTo>
                  <a:pt x="-6437" y="4748732"/>
                  <a:pt x="15989" y="4535648"/>
                  <a:pt x="0" y="4215604"/>
                </a:cubicBezTo>
                <a:cubicBezTo>
                  <a:pt x="-15989" y="3895560"/>
                  <a:pt x="-13925" y="3720610"/>
                  <a:pt x="0" y="3485980"/>
                </a:cubicBezTo>
                <a:cubicBezTo>
                  <a:pt x="13925" y="3251350"/>
                  <a:pt x="-28916" y="2949955"/>
                  <a:pt x="0" y="2702310"/>
                </a:cubicBezTo>
                <a:cubicBezTo>
                  <a:pt x="28916" y="2454665"/>
                  <a:pt x="-17955" y="2375831"/>
                  <a:pt x="0" y="2188871"/>
                </a:cubicBezTo>
                <a:cubicBezTo>
                  <a:pt x="17955" y="2001911"/>
                  <a:pt x="-3074" y="1757119"/>
                  <a:pt x="0" y="1405201"/>
                </a:cubicBezTo>
                <a:cubicBezTo>
                  <a:pt x="3074" y="1053283"/>
                  <a:pt x="-19927" y="1066366"/>
                  <a:pt x="0" y="891762"/>
                </a:cubicBezTo>
                <a:cubicBezTo>
                  <a:pt x="19927" y="717158"/>
                  <a:pt x="33805" y="358964"/>
                  <a:pt x="0" y="0"/>
                </a:cubicBezTo>
                <a:close/>
              </a:path>
            </a:pathLst>
          </a:custGeom>
          <a:solidFill>
            <a:schemeClr val="bg1"/>
          </a:solidFill>
          <a:ln>
            <a:solidFill>
              <a:schemeClr val="accent2">
                <a:lumMod val="20000"/>
                <a:lumOff val="80000"/>
              </a:schemeClr>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a:extLst>
              <a:ext uri="{FF2B5EF4-FFF2-40B4-BE49-F238E27FC236}">
                <a16:creationId xmlns:a16="http://schemas.microsoft.com/office/drawing/2014/main" id="{14CA1B28-CB11-4EE9-B0A8-AC6D6F103F4C}"/>
              </a:ext>
            </a:extLst>
          </p:cNvPr>
          <p:cNvSpPr/>
          <p:nvPr/>
        </p:nvSpPr>
        <p:spPr>
          <a:xfrm>
            <a:off x="408603" y="2738285"/>
            <a:ext cx="6715233" cy="1962056"/>
          </a:xfrm>
          <a:custGeom>
            <a:avLst/>
            <a:gdLst>
              <a:gd name="connsiteX0" fmla="*/ 0 w 6715233"/>
              <a:gd name="connsiteY0" fmla="*/ 0 h 1962056"/>
              <a:gd name="connsiteX1" fmla="*/ 671523 w 6715233"/>
              <a:gd name="connsiteY1" fmla="*/ 0 h 1962056"/>
              <a:gd name="connsiteX2" fmla="*/ 1410199 w 6715233"/>
              <a:gd name="connsiteY2" fmla="*/ 0 h 1962056"/>
              <a:gd name="connsiteX3" fmla="*/ 2014570 w 6715233"/>
              <a:gd name="connsiteY3" fmla="*/ 0 h 1962056"/>
              <a:gd name="connsiteX4" fmla="*/ 2686093 w 6715233"/>
              <a:gd name="connsiteY4" fmla="*/ 0 h 1962056"/>
              <a:gd name="connsiteX5" fmla="*/ 3223312 w 6715233"/>
              <a:gd name="connsiteY5" fmla="*/ 0 h 1962056"/>
              <a:gd name="connsiteX6" fmla="*/ 3961987 w 6715233"/>
              <a:gd name="connsiteY6" fmla="*/ 0 h 1962056"/>
              <a:gd name="connsiteX7" fmla="*/ 4767815 w 6715233"/>
              <a:gd name="connsiteY7" fmla="*/ 0 h 1962056"/>
              <a:gd name="connsiteX8" fmla="*/ 5305034 w 6715233"/>
              <a:gd name="connsiteY8" fmla="*/ 0 h 1962056"/>
              <a:gd name="connsiteX9" fmla="*/ 5976557 w 6715233"/>
              <a:gd name="connsiteY9" fmla="*/ 0 h 1962056"/>
              <a:gd name="connsiteX10" fmla="*/ 6715233 w 6715233"/>
              <a:gd name="connsiteY10" fmla="*/ 0 h 1962056"/>
              <a:gd name="connsiteX11" fmla="*/ 6715233 w 6715233"/>
              <a:gd name="connsiteY11" fmla="*/ 614778 h 1962056"/>
              <a:gd name="connsiteX12" fmla="*/ 6715233 w 6715233"/>
              <a:gd name="connsiteY12" fmla="*/ 1308037 h 1962056"/>
              <a:gd name="connsiteX13" fmla="*/ 6715233 w 6715233"/>
              <a:gd name="connsiteY13" fmla="*/ 1962056 h 1962056"/>
              <a:gd name="connsiteX14" fmla="*/ 5909405 w 6715233"/>
              <a:gd name="connsiteY14" fmla="*/ 1962056 h 1962056"/>
              <a:gd name="connsiteX15" fmla="*/ 5439339 w 6715233"/>
              <a:gd name="connsiteY15" fmla="*/ 1962056 h 1962056"/>
              <a:gd name="connsiteX16" fmla="*/ 4767815 w 6715233"/>
              <a:gd name="connsiteY16" fmla="*/ 1962056 h 1962056"/>
              <a:gd name="connsiteX17" fmla="*/ 4230597 w 6715233"/>
              <a:gd name="connsiteY17" fmla="*/ 1962056 h 1962056"/>
              <a:gd name="connsiteX18" fmla="*/ 3424769 w 6715233"/>
              <a:gd name="connsiteY18" fmla="*/ 1962056 h 1962056"/>
              <a:gd name="connsiteX19" fmla="*/ 2954703 w 6715233"/>
              <a:gd name="connsiteY19" fmla="*/ 1962056 h 1962056"/>
              <a:gd name="connsiteX20" fmla="*/ 2216027 w 6715233"/>
              <a:gd name="connsiteY20" fmla="*/ 1962056 h 1962056"/>
              <a:gd name="connsiteX21" fmla="*/ 1544504 w 6715233"/>
              <a:gd name="connsiteY21" fmla="*/ 1962056 h 1962056"/>
              <a:gd name="connsiteX22" fmla="*/ 872980 w 6715233"/>
              <a:gd name="connsiteY22" fmla="*/ 1962056 h 1962056"/>
              <a:gd name="connsiteX23" fmla="*/ 0 w 6715233"/>
              <a:gd name="connsiteY23" fmla="*/ 1962056 h 1962056"/>
              <a:gd name="connsiteX24" fmla="*/ 0 w 6715233"/>
              <a:gd name="connsiteY24" fmla="*/ 1308037 h 1962056"/>
              <a:gd name="connsiteX25" fmla="*/ 0 w 6715233"/>
              <a:gd name="connsiteY25" fmla="*/ 673639 h 1962056"/>
              <a:gd name="connsiteX26" fmla="*/ 0 w 6715233"/>
              <a:gd name="connsiteY26" fmla="*/ 0 h 19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5233" h="1962056" fill="none" extrusionOk="0">
                <a:moveTo>
                  <a:pt x="0" y="0"/>
                </a:moveTo>
                <a:cubicBezTo>
                  <a:pt x="321995" y="29802"/>
                  <a:pt x="389502" y="1652"/>
                  <a:pt x="671523" y="0"/>
                </a:cubicBezTo>
                <a:cubicBezTo>
                  <a:pt x="953544" y="-1652"/>
                  <a:pt x="1093362" y="11165"/>
                  <a:pt x="1410199" y="0"/>
                </a:cubicBezTo>
                <a:cubicBezTo>
                  <a:pt x="1727036" y="-11165"/>
                  <a:pt x="1814373" y="-19824"/>
                  <a:pt x="2014570" y="0"/>
                </a:cubicBezTo>
                <a:cubicBezTo>
                  <a:pt x="2214767" y="19824"/>
                  <a:pt x="2491495" y="23890"/>
                  <a:pt x="2686093" y="0"/>
                </a:cubicBezTo>
                <a:cubicBezTo>
                  <a:pt x="2880691" y="-23890"/>
                  <a:pt x="3000742" y="3318"/>
                  <a:pt x="3223312" y="0"/>
                </a:cubicBezTo>
                <a:cubicBezTo>
                  <a:pt x="3445882" y="-3318"/>
                  <a:pt x="3721953" y="35818"/>
                  <a:pt x="3961987" y="0"/>
                </a:cubicBezTo>
                <a:cubicBezTo>
                  <a:pt x="4202022" y="-35818"/>
                  <a:pt x="4380352" y="6216"/>
                  <a:pt x="4767815" y="0"/>
                </a:cubicBezTo>
                <a:cubicBezTo>
                  <a:pt x="5155278" y="-6216"/>
                  <a:pt x="5112800" y="-8261"/>
                  <a:pt x="5305034" y="0"/>
                </a:cubicBezTo>
                <a:cubicBezTo>
                  <a:pt x="5497268" y="8261"/>
                  <a:pt x="5670818" y="-25393"/>
                  <a:pt x="5976557" y="0"/>
                </a:cubicBezTo>
                <a:cubicBezTo>
                  <a:pt x="6282296" y="25393"/>
                  <a:pt x="6481351" y="28572"/>
                  <a:pt x="6715233" y="0"/>
                </a:cubicBezTo>
                <a:cubicBezTo>
                  <a:pt x="6717245" y="282772"/>
                  <a:pt x="6695296" y="440752"/>
                  <a:pt x="6715233" y="614778"/>
                </a:cubicBezTo>
                <a:cubicBezTo>
                  <a:pt x="6735170" y="788804"/>
                  <a:pt x="6738426" y="1109200"/>
                  <a:pt x="6715233" y="1308037"/>
                </a:cubicBezTo>
                <a:cubicBezTo>
                  <a:pt x="6692040" y="1506874"/>
                  <a:pt x="6737062" y="1805197"/>
                  <a:pt x="6715233" y="1962056"/>
                </a:cubicBezTo>
                <a:cubicBezTo>
                  <a:pt x="6456413" y="1959194"/>
                  <a:pt x="6303497" y="1964744"/>
                  <a:pt x="5909405" y="1962056"/>
                </a:cubicBezTo>
                <a:cubicBezTo>
                  <a:pt x="5515313" y="1959368"/>
                  <a:pt x="5620637" y="1941576"/>
                  <a:pt x="5439339" y="1962056"/>
                </a:cubicBezTo>
                <a:cubicBezTo>
                  <a:pt x="5258041" y="1982536"/>
                  <a:pt x="5018098" y="1936653"/>
                  <a:pt x="4767815" y="1962056"/>
                </a:cubicBezTo>
                <a:cubicBezTo>
                  <a:pt x="4517532" y="1987459"/>
                  <a:pt x="4468126" y="1958427"/>
                  <a:pt x="4230597" y="1962056"/>
                </a:cubicBezTo>
                <a:cubicBezTo>
                  <a:pt x="3993068" y="1965685"/>
                  <a:pt x="3827097" y="1955659"/>
                  <a:pt x="3424769" y="1962056"/>
                </a:cubicBezTo>
                <a:cubicBezTo>
                  <a:pt x="3022441" y="1968453"/>
                  <a:pt x="3056058" y="1959342"/>
                  <a:pt x="2954703" y="1962056"/>
                </a:cubicBezTo>
                <a:cubicBezTo>
                  <a:pt x="2853348" y="1964770"/>
                  <a:pt x="2443934" y="1957728"/>
                  <a:pt x="2216027" y="1962056"/>
                </a:cubicBezTo>
                <a:cubicBezTo>
                  <a:pt x="1988120" y="1966384"/>
                  <a:pt x="1699329" y="1931349"/>
                  <a:pt x="1544504" y="1962056"/>
                </a:cubicBezTo>
                <a:cubicBezTo>
                  <a:pt x="1389679" y="1992763"/>
                  <a:pt x="1186785" y="1992834"/>
                  <a:pt x="872980" y="1962056"/>
                </a:cubicBezTo>
                <a:cubicBezTo>
                  <a:pt x="559175" y="1931278"/>
                  <a:pt x="401650" y="1955327"/>
                  <a:pt x="0" y="1962056"/>
                </a:cubicBezTo>
                <a:cubicBezTo>
                  <a:pt x="-31505" y="1645000"/>
                  <a:pt x="14869" y="1538980"/>
                  <a:pt x="0" y="1308037"/>
                </a:cubicBezTo>
                <a:cubicBezTo>
                  <a:pt x="-14869" y="1077094"/>
                  <a:pt x="24973" y="875674"/>
                  <a:pt x="0" y="673639"/>
                </a:cubicBezTo>
                <a:cubicBezTo>
                  <a:pt x="-24973" y="471604"/>
                  <a:pt x="-7383" y="179057"/>
                  <a:pt x="0" y="0"/>
                </a:cubicBezTo>
                <a:close/>
              </a:path>
              <a:path w="6715233" h="1962056" stroke="0" extrusionOk="0">
                <a:moveTo>
                  <a:pt x="0" y="0"/>
                </a:moveTo>
                <a:cubicBezTo>
                  <a:pt x="172644" y="13761"/>
                  <a:pt x="273331" y="-23750"/>
                  <a:pt x="537219" y="0"/>
                </a:cubicBezTo>
                <a:cubicBezTo>
                  <a:pt x="801107" y="23750"/>
                  <a:pt x="1034287" y="20258"/>
                  <a:pt x="1208742" y="0"/>
                </a:cubicBezTo>
                <a:cubicBezTo>
                  <a:pt x="1383197" y="-20258"/>
                  <a:pt x="1544990" y="-10437"/>
                  <a:pt x="1678808" y="0"/>
                </a:cubicBezTo>
                <a:cubicBezTo>
                  <a:pt x="1812626" y="10437"/>
                  <a:pt x="2185817" y="-20676"/>
                  <a:pt x="2417484" y="0"/>
                </a:cubicBezTo>
                <a:cubicBezTo>
                  <a:pt x="2649151" y="20676"/>
                  <a:pt x="2681552" y="-3613"/>
                  <a:pt x="2887550" y="0"/>
                </a:cubicBezTo>
                <a:cubicBezTo>
                  <a:pt x="3093548" y="3613"/>
                  <a:pt x="3248760" y="12348"/>
                  <a:pt x="3491921" y="0"/>
                </a:cubicBezTo>
                <a:cubicBezTo>
                  <a:pt x="3735082" y="-12348"/>
                  <a:pt x="3905899" y="-23850"/>
                  <a:pt x="4297749" y="0"/>
                </a:cubicBezTo>
                <a:cubicBezTo>
                  <a:pt x="4689599" y="23850"/>
                  <a:pt x="4726270" y="18180"/>
                  <a:pt x="5036425" y="0"/>
                </a:cubicBezTo>
                <a:cubicBezTo>
                  <a:pt x="5346580" y="-18180"/>
                  <a:pt x="5416715" y="-32569"/>
                  <a:pt x="5707948" y="0"/>
                </a:cubicBezTo>
                <a:cubicBezTo>
                  <a:pt x="5999181" y="32569"/>
                  <a:pt x="6429597" y="-41208"/>
                  <a:pt x="6715233" y="0"/>
                </a:cubicBezTo>
                <a:cubicBezTo>
                  <a:pt x="6720157" y="154676"/>
                  <a:pt x="6722371" y="437548"/>
                  <a:pt x="6715233" y="654019"/>
                </a:cubicBezTo>
                <a:cubicBezTo>
                  <a:pt x="6708095" y="870490"/>
                  <a:pt x="6683168" y="1067065"/>
                  <a:pt x="6715233" y="1308037"/>
                </a:cubicBezTo>
                <a:cubicBezTo>
                  <a:pt x="6747298" y="1549009"/>
                  <a:pt x="6722832" y="1677281"/>
                  <a:pt x="6715233" y="1962056"/>
                </a:cubicBezTo>
                <a:cubicBezTo>
                  <a:pt x="6399598" y="1970215"/>
                  <a:pt x="6248011" y="1944954"/>
                  <a:pt x="5976557" y="1962056"/>
                </a:cubicBezTo>
                <a:cubicBezTo>
                  <a:pt x="5705103" y="1979158"/>
                  <a:pt x="5503292" y="1926585"/>
                  <a:pt x="5237882" y="1962056"/>
                </a:cubicBezTo>
                <a:cubicBezTo>
                  <a:pt x="4972472" y="1997527"/>
                  <a:pt x="4843644" y="1974526"/>
                  <a:pt x="4566358" y="1962056"/>
                </a:cubicBezTo>
                <a:cubicBezTo>
                  <a:pt x="4289072" y="1949586"/>
                  <a:pt x="4196213" y="1948499"/>
                  <a:pt x="4096292" y="1962056"/>
                </a:cubicBezTo>
                <a:cubicBezTo>
                  <a:pt x="3996371" y="1975613"/>
                  <a:pt x="3818951" y="1972907"/>
                  <a:pt x="3626226" y="1962056"/>
                </a:cubicBezTo>
                <a:cubicBezTo>
                  <a:pt x="3433501" y="1951205"/>
                  <a:pt x="3307449" y="1986724"/>
                  <a:pt x="3021855" y="1962056"/>
                </a:cubicBezTo>
                <a:cubicBezTo>
                  <a:pt x="2736261" y="1937388"/>
                  <a:pt x="2457150" y="1961988"/>
                  <a:pt x="2283179" y="1962056"/>
                </a:cubicBezTo>
                <a:cubicBezTo>
                  <a:pt x="2109208" y="1962124"/>
                  <a:pt x="1803571" y="1990887"/>
                  <a:pt x="1477351" y="1962056"/>
                </a:cubicBezTo>
                <a:cubicBezTo>
                  <a:pt x="1151131" y="1933225"/>
                  <a:pt x="1181929" y="1979793"/>
                  <a:pt x="1007285" y="1962056"/>
                </a:cubicBezTo>
                <a:cubicBezTo>
                  <a:pt x="832641" y="1944319"/>
                  <a:pt x="343127" y="1978356"/>
                  <a:pt x="0" y="1962056"/>
                </a:cubicBezTo>
                <a:cubicBezTo>
                  <a:pt x="4301" y="1647642"/>
                  <a:pt x="-8543" y="1569171"/>
                  <a:pt x="0" y="1288417"/>
                </a:cubicBezTo>
                <a:cubicBezTo>
                  <a:pt x="8543" y="1007663"/>
                  <a:pt x="-24235" y="948270"/>
                  <a:pt x="0" y="654019"/>
                </a:cubicBezTo>
                <a:cubicBezTo>
                  <a:pt x="24235" y="359768"/>
                  <a:pt x="-10901" y="242122"/>
                  <a:pt x="0" y="0"/>
                </a:cubicBezTo>
                <a:close/>
              </a:path>
            </a:pathLst>
          </a:custGeom>
          <a:solidFill>
            <a:schemeClr val="bg1"/>
          </a:solidFill>
          <a:ln>
            <a:solidFill>
              <a:schemeClr val="accent2">
                <a:lumMod val="20000"/>
                <a:lumOff val="80000"/>
              </a:schemeClr>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708715E-AD62-4E57-8445-E61447DF4F4F}"/>
              </a:ext>
            </a:extLst>
          </p:cNvPr>
          <p:cNvSpPr/>
          <p:nvPr/>
        </p:nvSpPr>
        <p:spPr>
          <a:xfrm>
            <a:off x="449262" y="594157"/>
            <a:ext cx="6674574" cy="2019449"/>
          </a:xfrm>
          <a:custGeom>
            <a:avLst/>
            <a:gdLst>
              <a:gd name="connsiteX0" fmla="*/ 0 w 6674574"/>
              <a:gd name="connsiteY0" fmla="*/ 0 h 2019449"/>
              <a:gd name="connsiteX1" fmla="*/ 667457 w 6674574"/>
              <a:gd name="connsiteY1" fmla="*/ 0 h 2019449"/>
              <a:gd name="connsiteX2" fmla="*/ 1401661 w 6674574"/>
              <a:gd name="connsiteY2" fmla="*/ 0 h 2019449"/>
              <a:gd name="connsiteX3" fmla="*/ 2002372 w 6674574"/>
              <a:gd name="connsiteY3" fmla="*/ 0 h 2019449"/>
              <a:gd name="connsiteX4" fmla="*/ 2669830 w 6674574"/>
              <a:gd name="connsiteY4" fmla="*/ 0 h 2019449"/>
              <a:gd name="connsiteX5" fmla="*/ 3203796 w 6674574"/>
              <a:gd name="connsiteY5" fmla="*/ 0 h 2019449"/>
              <a:gd name="connsiteX6" fmla="*/ 3937999 w 6674574"/>
              <a:gd name="connsiteY6" fmla="*/ 0 h 2019449"/>
              <a:gd name="connsiteX7" fmla="*/ 4738948 w 6674574"/>
              <a:gd name="connsiteY7" fmla="*/ 0 h 2019449"/>
              <a:gd name="connsiteX8" fmla="*/ 5272913 w 6674574"/>
              <a:gd name="connsiteY8" fmla="*/ 0 h 2019449"/>
              <a:gd name="connsiteX9" fmla="*/ 5940371 w 6674574"/>
              <a:gd name="connsiteY9" fmla="*/ 0 h 2019449"/>
              <a:gd name="connsiteX10" fmla="*/ 6674574 w 6674574"/>
              <a:gd name="connsiteY10" fmla="*/ 0 h 2019449"/>
              <a:gd name="connsiteX11" fmla="*/ 6674574 w 6674574"/>
              <a:gd name="connsiteY11" fmla="*/ 632761 h 2019449"/>
              <a:gd name="connsiteX12" fmla="*/ 6674574 w 6674574"/>
              <a:gd name="connsiteY12" fmla="*/ 1346299 h 2019449"/>
              <a:gd name="connsiteX13" fmla="*/ 6674574 w 6674574"/>
              <a:gd name="connsiteY13" fmla="*/ 2019449 h 2019449"/>
              <a:gd name="connsiteX14" fmla="*/ 5873625 w 6674574"/>
              <a:gd name="connsiteY14" fmla="*/ 2019449 h 2019449"/>
              <a:gd name="connsiteX15" fmla="*/ 5406405 w 6674574"/>
              <a:gd name="connsiteY15" fmla="*/ 2019449 h 2019449"/>
              <a:gd name="connsiteX16" fmla="*/ 4738948 w 6674574"/>
              <a:gd name="connsiteY16" fmla="*/ 2019449 h 2019449"/>
              <a:gd name="connsiteX17" fmla="*/ 4204982 w 6674574"/>
              <a:gd name="connsiteY17" fmla="*/ 2019449 h 2019449"/>
              <a:gd name="connsiteX18" fmla="*/ 3404033 w 6674574"/>
              <a:gd name="connsiteY18" fmla="*/ 2019449 h 2019449"/>
              <a:gd name="connsiteX19" fmla="*/ 2936813 w 6674574"/>
              <a:gd name="connsiteY19" fmla="*/ 2019449 h 2019449"/>
              <a:gd name="connsiteX20" fmla="*/ 2202609 w 6674574"/>
              <a:gd name="connsiteY20" fmla="*/ 2019449 h 2019449"/>
              <a:gd name="connsiteX21" fmla="*/ 1535152 w 6674574"/>
              <a:gd name="connsiteY21" fmla="*/ 2019449 h 2019449"/>
              <a:gd name="connsiteX22" fmla="*/ 867695 w 6674574"/>
              <a:gd name="connsiteY22" fmla="*/ 2019449 h 2019449"/>
              <a:gd name="connsiteX23" fmla="*/ 0 w 6674574"/>
              <a:gd name="connsiteY23" fmla="*/ 2019449 h 2019449"/>
              <a:gd name="connsiteX24" fmla="*/ 0 w 6674574"/>
              <a:gd name="connsiteY24" fmla="*/ 1346299 h 2019449"/>
              <a:gd name="connsiteX25" fmla="*/ 0 w 6674574"/>
              <a:gd name="connsiteY25" fmla="*/ 693344 h 2019449"/>
              <a:gd name="connsiteX26" fmla="*/ 0 w 6674574"/>
              <a:gd name="connsiteY26" fmla="*/ 0 h 20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4574" h="2019449" fill="none" extrusionOk="0">
                <a:moveTo>
                  <a:pt x="0" y="0"/>
                </a:moveTo>
                <a:cubicBezTo>
                  <a:pt x="203541" y="-27746"/>
                  <a:pt x="387915" y="-2020"/>
                  <a:pt x="667457" y="0"/>
                </a:cubicBezTo>
                <a:cubicBezTo>
                  <a:pt x="946999" y="2020"/>
                  <a:pt x="1189573" y="-27371"/>
                  <a:pt x="1401661" y="0"/>
                </a:cubicBezTo>
                <a:cubicBezTo>
                  <a:pt x="1613749" y="27371"/>
                  <a:pt x="1791625" y="17499"/>
                  <a:pt x="2002372" y="0"/>
                </a:cubicBezTo>
                <a:cubicBezTo>
                  <a:pt x="2213119" y="-17499"/>
                  <a:pt x="2503687" y="-13042"/>
                  <a:pt x="2669830" y="0"/>
                </a:cubicBezTo>
                <a:cubicBezTo>
                  <a:pt x="2835973" y="13042"/>
                  <a:pt x="3068610" y="5343"/>
                  <a:pt x="3203796" y="0"/>
                </a:cubicBezTo>
                <a:cubicBezTo>
                  <a:pt x="3338982" y="-5343"/>
                  <a:pt x="3573087" y="-21230"/>
                  <a:pt x="3937999" y="0"/>
                </a:cubicBezTo>
                <a:cubicBezTo>
                  <a:pt x="4302911" y="21230"/>
                  <a:pt x="4458063" y="2694"/>
                  <a:pt x="4738948" y="0"/>
                </a:cubicBezTo>
                <a:cubicBezTo>
                  <a:pt x="5019833" y="-2694"/>
                  <a:pt x="5097333" y="-13144"/>
                  <a:pt x="5272913" y="0"/>
                </a:cubicBezTo>
                <a:cubicBezTo>
                  <a:pt x="5448494" y="13144"/>
                  <a:pt x="5616970" y="33170"/>
                  <a:pt x="5940371" y="0"/>
                </a:cubicBezTo>
                <a:cubicBezTo>
                  <a:pt x="6263772" y="-33170"/>
                  <a:pt x="6501450" y="-1896"/>
                  <a:pt x="6674574" y="0"/>
                </a:cubicBezTo>
                <a:cubicBezTo>
                  <a:pt x="6649336" y="303660"/>
                  <a:pt x="6689044" y="451390"/>
                  <a:pt x="6674574" y="632761"/>
                </a:cubicBezTo>
                <a:cubicBezTo>
                  <a:pt x="6660104" y="814132"/>
                  <a:pt x="6702884" y="1141262"/>
                  <a:pt x="6674574" y="1346299"/>
                </a:cubicBezTo>
                <a:cubicBezTo>
                  <a:pt x="6646264" y="1551336"/>
                  <a:pt x="6674202" y="1854411"/>
                  <a:pt x="6674574" y="2019449"/>
                </a:cubicBezTo>
                <a:cubicBezTo>
                  <a:pt x="6413526" y="2001100"/>
                  <a:pt x="6227131" y="2015789"/>
                  <a:pt x="5873625" y="2019449"/>
                </a:cubicBezTo>
                <a:cubicBezTo>
                  <a:pt x="5520119" y="2023109"/>
                  <a:pt x="5502689" y="2035500"/>
                  <a:pt x="5406405" y="2019449"/>
                </a:cubicBezTo>
                <a:cubicBezTo>
                  <a:pt x="5310121" y="2003398"/>
                  <a:pt x="4993763" y="2010984"/>
                  <a:pt x="4738948" y="2019449"/>
                </a:cubicBezTo>
                <a:cubicBezTo>
                  <a:pt x="4484133" y="2027914"/>
                  <a:pt x="4428906" y="2024800"/>
                  <a:pt x="4204982" y="2019449"/>
                </a:cubicBezTo>
                <a:cubicBezTo>
                  <a:pt x="3981058" y="2014098"/>
                  <a:pt x="3693815" y="2051029"/>
                  <a:pt x="3404033" y="2019449"/>
                </a:cubicBezTo>
                <a:cubicBezTo>
                  <a:pt x="3114251" y="1987869"/>
                  <a:pt x="3167188" y="2020728"/>
                  <a:pt x="2936813" y="2019449"/>
                </a:cubicBezTo>
                <a:cubicBezTo>
                  <a:pt x="2706438" y="2018170"/>
                  <a:pt x="2516709" y="2039329"/>
                  <a:pt x="2202609" y="2019449"/>
                </a:cubicBezTo>
                <a:cubicBezTo>
                  <a:pt x="1888509" y="1999569"/>
                  <a:pt x="1694519" y="2047388"/>
                  <a:pt x="1535152" y="2019449"/>
                </a:cubicBezTo>
                <a:cubicBezTo>
                  <a:pt x="1375785" y="1991510"/>
                  <a:pt x="1104915" y="2011244"/>
                  <a:pt x="867695" y="2019449"/>
                </a:cubicBezTo>
                <a:cubicBezTo>
                  <a:pt x="630475" y="2027654"/>
                  <a:pt x="402555" y="2039765"/>
                  <a:pt x="0" y="2019449"/>
                </a:cubicBezTo>
                <a:cubicBezTo>
                  <a:pt x="-6755" y="1828869"/>
                  <a:pt x="-1513" y="1666447"/>
                  <a:pt x="0" y="1346299"/>
                </a:cubicBezTo>
                <a:cubicBezTo>
                  <a:pt x="1513" y="1026151"/>
                  <a:pt x="-23532" y="1011510"/>
                  <a:pt x="0" y="693344"/>
                </a:cubicBezTo>
                <a:cubicBezTo>
                  <a:pt x="23532" y="375179"/>
                  <a:pt x="33545" y="200701"/>
                  <a:pt x="0" y="0"/>
                </a:cubicBezTo>
                <a:close/>
              </a:path>
              <a:path w="6674574" h="2019449" stroke="0" extrusionOk="0">
                <a:moveTo>
                  <a:pt x="0" y="0"/>
                </a:moveTo>
                <a:cubicBezTo>
                  <a:pt x="204431" y="12246"/>
                  <a:pt x="357679" y="1310"/>
                  <a:pt x="533966" y="0"/>
                </a:cubicBezTo>
                <a:cubicBezTo>
                  <a:pt x="710253" y="-1310"/>
                  <a:pt x="906992" y="17229"/>
                  <a:pt x="1201423" y="0"/>
                </a:cubicBezTo>
                <a:cubicBezTo>
                  <a:pt x="1495854" y="-17229"/>
                  <a:pt x="1453293" y="2591"/>
                  <a:pt x="1668644" y="0"/>
                </a:cubicBezTo>
                <a:cubicBezTo>
                  <a:pt x="1883995" y="-2591"/>
                  <a:pt x="2247529" y="35285"/>
                  <a:pt x="2402847" y="0"/>
                </a:cubicBezTo>
                <a:cubicBezTo>
                  <a:pt x="2558165" y="-35285"/>
                  <a:pt x="2650249" y="12493"/>
                  <a:pt x="2870067" y="0"/>
                </a:cubicBezTo>
                <a:cubicBezTo>
                  <a:pt x="3089885" y="-12493"/>
                  <a:pt x="3197182" y="-5233"/>
                  <a:pt x="3470778" y="0"/>
                </a:cubicBezTo>
                <a:cubicBezTo>
                  <a:pt x="3744374" y="5233"/>
                  <a:pt x="3936299" y="5501"/>
                  <a:pt x="4271727" y="0"/>
                </a:cubicBezTo>
                <a:cubicBezTo>
                  <a:pt x="4607155" y="-5501"/>
                  <a:pt x="4651510" y="5541"/>
                  <a:pt x="5005931" y="0"/>
                </a:cubicBezTo>
                <a:cubicBezTo>
                  <a:pt x="5360352" y="-5541"/>
                  <a:pt x="5452891" y="-32160"/>
                  <a:pt x="5673388" y="0"/>
                </a:cubicBezTo>
                <a:cubicBezTo>
                  <a:pt x="5893885" y="32160"/>
                  <a:pt x="6361103" y="-37090"/>
                  <a:pt x="6674574" y="0"/>
                </a:cubicBezTo>
                <a:cubicBezTo>
                  <a:pt x="6675771" y="264735"/>
                  <a:pt x="6656228" y="429896"/>
                  <a:pt x="6674574" y="673150"/>
                </a:cubicBezTo>
                <a:cubicBezTo>
                  <a:pt x="6692921" y="916404"/>
                  <a:pt x="6674782" y="1121816"/>
                  <a:pt x="6674574" y="1346299"/>
                </a:cubicBezTo>
                <a:cubicBezTo>
                  <a:pt x="6674366" y="1570782"/>
                  <a:pt x="6697810" y="1805189"/>
                  <a:pt x="6674574" y="2019449"/>
                </a:cubicBezTo>
                <a:cubicBezTo>
                  <a:pt x="6426411" y="1992258"/>
                  <a:pt x="6107057" y="2043137"/>
                  <a:pt x="5940371" y="2019449"/>
                </a:cubicBezTo>
                <a:cubicBezTo>
                  <a:pt x="5773685" y="1995761"/>
                  <a:pt x="5497751" y="2034714"/>
                  <a:pt x="5206168" y="2019449"/>
                </a:cubicBezTo>
                <a:cubicBezTo>
                  <a:pt x="4914585" y="2004184"/>
                  <a:pt x="4760258" y="2033605"/>
                  <a:pt x="4538710" y="2019449"/>
                </a:cubicBezTo>
                <a:cubicBezTo>
                  <a:pt x="4317162" y="2005293"/>
                  <a:pt x="4227328" y="2017683"/>
                  <a:pt x="4071490" y="2019449"/>
                </a:cubicBezTo>
                <a:cubicBezTo>
                  <a:pt x="3915652" y="2021215"/>
                  <a:pt x="3755210" y="2029528"/>
                  <a:pt x="3604270" y="2019449"/>
                </a:cubicBezTo>
                <a:cubicBezTo>
                  <a:pt x="3453330" y="2009370"/>
                  <a:pt x="3172733" y="2045148"/>
                  <a:pt x="3003558" y="2019449"/>
                </a:cubicBezTo>
                <a:cubicBezTo>
                  <a:pt x="2834383" y="1993750"/>
                  <a:pt x="2441450" y="1994786"/>
                  <a:pt x="2269355" y="2019449"/>
                </a:cubicBezTo>
                <a:cubicBezTo>
                  <a:pt x="2097260" y="2044112"/>
                  <a:pt x="1722881" y="1984858"/>
                  <a:pt x="1468406" y="2019449"/>
                </a:cubicBezTo>
                <a:cubicBezTo>
                  <a:pt x="1213931" y="2054040"/>
                  <a:pt x="1122101" y="2033145"/>
                  <a:pt x="1001186" y="2019449"/>
                </a:cubicBezTo>
                <a:cubicBezTo>
                  <a:pt x="880271" y="2005753"/>
                  <a:pt x="480971" y="1970704"/>
                  <a:pt x="0" y="2019449"/>
                </a:cubicBezTo>
                <a:cubicBezTo>
                  <a:pt x="-33602" y="1708615"/>
                  <a:pt x="-30922" y="1503825"/>
                  <a:pt x="0" y="1326105"/>
                </a:cubicBezTo>
                <a:cubicBezTo>
                  <a:pt x="30922" y="1148385"/>
                  <a:pt x="18888" y="934462"/>
                  <a:pt x="0" y="673150"/>
                </a:cubicBezTo>
                <a:cubicBezTo>
                  <a:pt x="-18888" y="411839"/>
                  <a:pt x="-5321" y="138888"/>
                  <a:pt x="0" y="0"/>
                </a:cubicBezTo>
                <a:close/>
              </a:path>
            </a:pathLst>
          </a:custGeom>
          <a:solidFill>
            <a:schemeClr val="bg1"/>
          </a:solidFill>
          <a:ln>
            <a:solidFill>
              <a:schemeClr val="accent2">
                <a:lumMod val="20000"/>
                <a:lumOff val="80000"/>
              </a:schemeClr>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FD8A1D3C-87C0-4FC4-9E56-DFF3D44B2429}"/>
              </a:ext>
            </a:extLst>
          </p:cNvPr>
          <p:cNvSpPr txBox="1"/>
          <p:nvPr/>
        </p:nvSpPr>
        <p:spPr>
          <a:xfrm>
            <a:off x="747842" y="810097"/>
            <a:ext cx="4632922" cy="369332"/>
          </a:xfrm>
          <a:prstGeom prst="rect">
            <a:avLst/>
          </a:prstGeom>
          <a:noFill/>
        </p:spPr>
        <p:txBody>
          <a:bodyPr wrap="square">
            <a:spAutoFit/>
          </a:bodyPr>
          <a:lstStyle/>
          <a:p>
            <a:pPr algn="l"/>
            <a:r>
              <a:rPr kumimoji="1" lang="ja-JP" altLang="en-US" b="1" dirty="0">
                <a:solidFill>
                  <a:schemeClr val="accent2">
                    <a:lumMod val="50000"/>
                  </a:schemeClr>
                </a:solidFill>
                <a:latin typeface="メイリオ" panose="020B0604030504040204" pitchFamily="50" charset="-128"/>
                <a:ea typeface="メイリオ" panose="020B0604030504040204" pitchFamily="50" charset="-128"/>
              </a:rPr>
              <a:t>成城大学 生涯学習事業「成城 学びの森」</a:t>
            </a:r>
          </a:p>
        </p:txBody>
      </p:sp>
      <p:sp>
        <p:nvSpPr>
          <p:cNvPr id="14" name="テキスト ボックス 13">
            <a:extLst>
              <a:ext uri="{FF2B5EF4-FFF2-40B4-BE49-F238E27FC236}">
                <a16:creationId xmlns:a16="http://schemas.microsoft.com/office/drawing/2014/main" id="{8FF2226B-0A56-4255-83BE-BDC71CC61BD1}"/>
              </a:ext>
            </a:extLst>
          </p:cNvPr>
          <p:cNvSpPr txBox="1"/>
          <p:nvPr/>
        </p:nvSpPr>
        <p:spPr>
          <a:xfrm>
            <a:off x="497640" y="1156439"/>
            <a:ext cx="6661150" cy="1382683"/>
          </a:xfrm>
          <a:prstGeom prst="rect">
            <a:avLst/>
          </a:prstGeom>
          <a:noFill/>
        </p:spPr>
        <p:txBody>
          <a:bodyPr wrap="square" rtlCol="0">
            <a:spAutoFit/>
          </a:bodyPr>
          <a:lstStyle/>
          <a:p>
            <a:r>
              <a:rPr lang="ja-JP" altLang="en-US" sz="1050" b="0" i="0" dirty="0">
                <a:solidFill>
                  <a:srgbClr val="333333"/>
                </a:solidFill>
                <a:effectLst/>
                <a:latin typeface="メイリオ" panose="020B0604030504040204" pitchFamily="50" charset="-128"/>
                <a:ea typeface="メイリオ" panose="020B0604030504040204" pitchFamily="50" charset="-128"/>
              </a:rPr>
              <a:t>　成城大学では、</a:t>
            </a:r>
            <a:r>
              <a:rPr lang="en-US" altLang="ja-JP" sz="1050" b="0" i="0" dirty="0">
                <a:solidFill>
                  <a:srgbClr val="333333"/>
                </a:solidFill>
                <a:effectLst/>
                <a:latin typeface="メイリオ" panose="020B0604030504040204" pitchFamily="50" charset="-128"/>
                <a:ea typeface="メイリオ" panose="020B0604030504040204" pitchFamily="50" charset="-128"/>
              </a:rPr>
              <a:t>2006</a:t>
            </a:r>
            <a:r>
              <a:rPr lang="ja-JP" altLang="en-US" sz="1050" b="0" i="0" dirty="0">
                <a:solidFill>
                  <a:srgbClr val="333333"/>
                </a:solidFill>
                <a:effectLst/>
                <a:latin typeface="メイリオ" panose="020B0604030504040204" pitchFamily="50" charset="-128"/>
                <a:ea typeface="メイリオ" panose="020B0604030504040204" pitchFamily="50" charset="-128"/>
              </a:rPr>
              <a:t>年より「成城 学びの森」の名称で、生涯学習支援事業を行っています。「成城 学びの森」は、「大学の知的財産を地域住民および市民一般へ還元し、地域における生涯学習の拠点となること」「参加者・受講生にリピーターとして期待をよせられるものとするだけでなく、地域住民と大学との交流の場として、また、社会人の大学院生、科目等履修生等として、発展的な学びの継続の起点となること」を目標として</a:t>
            </a:r>
            <a:r>
              <a:rPr lang="ja-JP" altLang="en-US" sz="1050" i="0" dirty="0">
                <a:solidFill>
                  <a:srgbClr val="333333"/>
                </a:solidFill>
                <a:effectLst/>
                <a:latin typeface="メイリオ" panose="020B0604030504040204" pitchFamily="50" charset="-128"/>
                <a:ea typeface="メイリオ" panose="020B0604030504040204" pitchFamily="50" charset="-128"/>
              </a:rPr>
              <a:t>、</a:t>
            </a:r>
            <a:r>
              <a:rPr lang="ja-JP" altLang="en-US" sz="1050" b="1" i="0" dirty="0">
                <a:solidFill>
                  <a:schemeClr val="accent2">
                    <a:lumMod val="50000"/>
                  </a:schemeClr>
                </a:solidFill>
                <a:effectLst/>
                <a:latin typeface="メイリオ" panose="020B0604030504040204" pitchFamily="50" charset="-128"/>
                <a:ea typeface="メイリオ" panose="020B0604030504040204" pitchFamily="50" charset="-128"/>
              </a:rPr>
              <a:t>「オープン・カレッジ」</a:t>
            </a:r>
            <a:r>
              <a:rPr lang="ja-JP" altLang="en-US" sz="1050" i="0" dirty="0">
                <a:effectLst/>
                <a:latin typeface="メイリオ" panose="020B0604030504040204" pitchFamily="50" charset="-128"/>
                <a:ea typeface="メイリオ" panose="020B0604030504040204" pitchFamily="50" charset="-128"/>
              </a:rPr>
              <a:t>と</a:t>
            </a:r>
            <a:r>
              <a:rPr lang="ja-JP" altLang="en-US" sz="1050" b="1" i="0" dirty="0">
                <a:solidFill>
                  <a:schemeClr val="accent2">
                    <a:lumMod val="50000"/>
                  </a:schemeClr>
                </a:solidFill>
                <a:effectLst/>
                <a:latin typeface="メイリオ" panose="020B0604030504040204" pitchFamily="50" charset="-128"/>
                <a:ea typeface="メイリオ" panose="020B0604030504040204" pitchFamily="50" charset="-128"/>
              </a:rPr>
              <a:t> 「コミュニティー・カレッジ」</a:t>
            </a:r>
            <a:r>
              <a:rPr lang="ja-JP" altLang="en-US" sz="1050" i="0" dirty="0">
                <a:effectLst/>
                <a:latin typeface="メイリオ" panose="020B0604030504040204" pitchFamily="50" charset="-128"/>
                <a:ea typeface="メイリオ" panose="020B0604030504040204" pitchFamily="50" charset="-128"/>
              </a:rPr>
              <a:t>（</a:t>
            </a:r>
            <a:r>
              <a:rPr lang="en-US" altLang="ja-JP" sz="1050" b="0" i="0" dirty="0">
                <a:effectLst/>
                <a:latin typeface="メイリオ" panose="020B0604030504040204" pitchFamily="50" charset="-128"/>
                <a:ea typeface="メイリオ" panose="020B0604030504040204" pitchFamily="50" charset="-128"/>
                <a:hlinkClick r:id="rId3"/>
              </a:rPr>
              <a:t> https://ssl.smart-academy.net/seijo/</a:t>
            </a:r>
            <a:r>
              <a:rPr lang="ja-JP" altLang="en-US" sz="1050" b="0" i="0" dirty="0">
                <a:effectLst/>
                <a:latin typeface="メイリオ" panose="020B0604030504040204" pitchFamily="50" charset="-128"/>
                <a:ea typeface="メイリオ" panose="020B0604030504040204" pitchFamily="50" charset="-128"/>
              </a:rPr>
              <a:t>）</a:t>
            </a:r>
            <a:r>
              <a:rPr lang="ja-JP" altLang="en-US" sz="1050" i="0" dirty="0">
                <a:solidFill>
                  <a:srgbClr val="333333"/>
                </a:solidFill>
                <a:effectLst/>
                <a:latin typeface="メイリオ" panose="020B0604030504040204" pitchFamily="50" charset="-128"/>
                <a:ea typeface="メイリオ" panose="020B0604030504040204" pitchFamily="50" charset="-128"/>
              </a:rPr>
              <a:t>の</a:t>
            </a:r>
            <a:r>
              <a:rPr lang="ja-JP" altLang="en-US" sz="1050" b="0" i="0" dirty="0">
                <a:solidFill>
                  <a:srgbClr val="333333"/>
                </a:solidFill>
                <a:effectLst/>
                <a:latin typeface="メイリオ" panose="020B0604030504040204" pitchFamily="50" charset="-128"/>
                <a:ea typeface="メイリオ" panose="020B0604030504040204" pitchFamily="50" charset="-128"/>
              </a:rPr>
              <a:t>二つの事業を柱として展開してまいりました。</a:t>
            </a:r>
            <a:r>
              <a:rPr lang="en-US" altLang="ja-JP" sz="1050" b="0" i="0" dirty="0">
                <a:solidFill>
                  <a:srgbClr val="333333"/>
                </a:solidFill>
                <a:effectLst/>
                <a:latin typeface="メイリオ" panose="020B0604030504040204" pitchFamily="50" charset="-128"/>
                <a:ea typeface="メイリオ" panose="020B0604030504040204" pitchFamily="50" charset="-128"/>
              </a:rPr>
              <a:t>2021</a:t>
            </a:r>
            <a:r>
              <a:rPr lang="ja-JP" altLang="en-US" sz="1050" b="0" i="0" dirty="0">
                <a:solidFill>
                  <a:srgbClr val="333333"/>
                </a:solidFill>
                <a:effectLst/>
                <a:latin typeface="メイリオ" panose="020B0604030504040204" pitchFamily="50" charset="-128"/>
                <a:ea typeface="メイリオ" panose="020B0604030504040204" pitchFamily="50" charset="-128"/>
              </a:rPr>
              <a:t>年度からは、地域と連携したリカレント教育の一環として</a:t>
            </a:r>
            <a:r>
              <a:rPr lang="ja-JP" altLang="en-US" sz="1050" b="1" i="0" dirty="0">
                <a:solidFill>
                  <a:schemeClr val="accent2">
                    <a:lumMod val="50000"/>
                  </a:schemeClr>
                </a:solidFill>
                <a:effectLst/>
                <a:latin typeface="メイリオ" panose="020B0604030504040204" pitchFamily="50" charset="-128"/>
                <a:ea typeface="メイリオ" panose="020B0604030504040204" pitchFamily="50" charset="-128"/>
              </a:rPr>
              <a:t>「ビジネスキャリアデザイン講座</a:t>
            </a:r>
            <a:r>
              <a:rPr lang="ja-JP" altLang="en-US" sz="1050" b="1"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hlinkClick r:id="rId4"/>
              </a:rPr>
              <a:t>https://www.seijo.ac.jp/social-activity/lifelearn/businesscareerdesign/index.html</a:t>
            </a:r>
            <a:r>
              <a:rPr lang="ja-JP" altLang="en-US" sz="1050" dirty="0"/>
              <a:t>）</a:t>
            </a:r>
            <a:r>
              <a:rPr lang="ja-JP" altLang="en-US" sz="1050" dirty="0">
                <a:solidFill>
                  <a:srgbClr val="333333"/>
                </a:solidFill>
                <a:latin typeface="メイリオ" panose="020B0604030504040204" pitchFamily="50" charset="-128"/>
                <a:ea typeface="メイリオ" panose="020B0604030504040204" pitchFamily="50" charset="-128"/>
              </a:rPr>
              <a:t>を新たに開始いたしました。</a:t>
            </a:r>
            <a:endParaRPr kumimoji="1" lang="ja-JP" altLang="en-US" sz="105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4D2EAB5-1D5D-43D1-AF50-6E00E4290371}"/>
              </a:ext>
            </a:extLst>
          </p:cNvPr>
          <p:cNvSpPr txBox="1"/>
          <p:nvPr/>
        </p:nvSpPr>
        <p:spPr>
          <a:xfrm>
            <a:off x="583580" y="3213039"/>
            <a:ext cx="2853733" cy="1384995"/>
          </a:xfrm>
          <a:prstGeom prst="rect">
            <a:avLst/>
          </a:prstGeom>
          <a:noFill/>
        </p:spPr>
        <p:txBody>
          <a:bodyPr wrap="square" rtlCol="0">
            <a:spAutoFit/>
          </a:bodyPr>
          <a:lstStyle/>
          <a:p>
            <a:r>
              <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50" b="0" i="0" dirty="0">
                <a:solidFill>
                  <a:schemeClr val="tx1">
                    <a:lumMod val="95000"/>
                    <a:lumOff val="5000"/>
                  </a:schemeClr>
                </a:solidFill>
                <a:effectLst/>
                <a:latin typeface="メイリオ" panose="020B0604030504040204" pitchFamily="50" charset="-128"/>
                <a:ea typeface="メイリオ" panose="020B0604030504040204" pitchFamily="50" charset="-128"/>
              </a:rPr>
              <a:t>「オープン・カレッジ」は、</a:t>
            </a:r>
            <a:r>
              <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成城大学・成城学園、成城の地に縁のある方を講演者としてお招きして年に数回開催する講演会です。従来の大教室での対面</a:t>
            </a:r>
            <a:r>
              <a:rPr lang="ja-JP" altLang="en-US" sz="1050" b="0" i="0" dirty="0">
                <a:solidFill>
                  <a:schemeClr val="tx1">
                    <a:lumMod val="95000"/>
                    <a:lumOff val="5000"/>
                  </a:schemeClr>
                </a:solidFill>
                <a:effectLst/>
                <a:latin typeface="メイリオ" panose="020B0604030504040204" pitchFamily="50" charset="-128"/>
                <a:ea typeface="メイリオ" panose="020B0604030504040204" pitchFamily="50" charset="-128"/>
              </a:rPr>
              <a:t>形式は実施せず、より多くの方にご覧いただけるよう無観客型の「オンデマンド講演会」を実施して</a:t>
            </a:r>
            <a:r>
              <a:rPr lang="ja-JP" altLang="en-US" sz="1050" b="0" i="0" dirty="0">
                <a:effectLst/>
                <a:latin typeface="メイリオ" panose="020B0604030504040204" pitchFamily="50" charset="-128"/>
                <a:ea typeface="メイリオ" panose="020B0604030504040204" pitchFamily="50" charset="-128"/>
              </a:rPr>
              <a:t>おります。</a:t>
            </a:r>
            <a:r>
              <a:rPr lang="ja-JP" altLang="en-US" sz="1050" b="0" i="0" dirty="0">
                <a:solidFill>
                  <a:srgbClr val="333333"/>
                </a:solidFill>
                <a:effectLst/>
                <a:latin typeface="メイリオ" panose="020B0604030504040204" pitchFamily="50" charset="-128"/>
                <a:ea typeface="メイリオ" panose="020B0604030504040204" pitchFamily="50" charset="-128"/>
              </a:rPr>
              <a:t>近年の講演会の模様は、</a:t>
            </a:r>
            <a:r>
              <a:rPr lang="ja-JP" altLang="en-US" sz="1050" b="0" i="0" u="none" strike="noStrike" dirty="0">
                <a:solidFill>
                  <a:srgbClr val="076ACF"/>
                </a:solidFill>
                <a:effectLst/>
                <a:latin typeface="メイリオ" panose="020B0604030504040204" pitchFamily="50" charset="-128"/>
                <a:ea typeface="メイリオ" panose="020B0604030504040204" pitchFamily="50" charset="-128"/>
                <a:hlinkClick r:id="rId5"/>
              </a:rPr>
              <a:t>せたがやｅカレッジ</a:t>
            </a:r>
            <a:r>
              <a:rPr lang="ja-JP" altLang="en-US" sz="1050" b="0" i="0" dirty="0">
                <a:solidFill>
                  <a:srgbClr val="333333"/>
                </a:solidFill>
                <a:effectLst/>
                <a:latin typeface="メイリオ" panose="020B0604030504040204" pitchFamily="50" charset="-128"/>
                <a:ea typeface="メイリオ" panose="020B0604030504040204" pitchFamily="50" charset="-128"/>
              </a:rPr>
              <a:t>からもご覧いただくことができます。</a:t>
            </a:r>
            <a:endParaRPr lang="en-US" altLang="ja-JP" sz="1050" b="0" i="0" dirty="0">
              <a:solidFill>
                <a:schemeClr val="tx1">
                  <a:lumMod val="95000"/>
                  <a:lumOff val="5000"/>
                </a:schemeClr>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A273B08C-AEF0-4754-AF08-2C103C375E3C}"/>
              </a:ext>
            </a:extLst>
          </p:cNvPr>
          <p:cNvSpPr txBox="1"/>
          <p:nvPr/>
        </p:nvSpPr>
        <p:spPr>
          <a:xfrm>
            <a:off x="11309536" y="1618395"/>
            <a:ext cx="45719" cy="369332"/>
          </a:xfrm>
          <a:prstGeom prst="rect">
            <a:avLst/>
          </a:prstGeom>
          <a:noFill/>
        </p:spPr>
        <p:txBody>
          <a:bodyPr wrap="square" rtlCol="0">
            <a:spAutoFit/>
          </a:bodyPr>
          <a:lstStyle/>
          <a:p>
            <a:endParaRPr kumimoji="1" lang="ja-JP" altLang="en-US" dirty="0"/>
          </a:p>
        </p:txBody>
      </p:sp>
      <p:sp>
        <p:nvSpPr>
          <p:cNvPr id="3" name="テキスト ボックス 2">
            <a:extLst>
              <a:ext uri="{FF2B5EF4-FFF2-40B4-BE49-F238E27FC236}">
                <a16:creationId xmlns:a16="http://schemas.microsoft.com/office/drawing/2014/main" id="{83A88315-E683-4119-A804-3A62A09AA94A}"/>
              </a:ext>
            </a:extLst>
          </p:cNvPr>
          <p:cNvSpPr txBox="1"/>
          <p:nvPr/>
        </p:nvSpPr>
        <p:spPr>
          <a:xfrm>
            <a:off x="4044578" y="2747461"/>
            <a:ext cx="2782977" cy="707886"/>
          </a:xfrm>
          <a:prstGeom prst="rect">
            <a:avLst/>
          </a:prstGeom>
          <a:noFill/>
        </p:spPr>
        <p:txBody>
          <a:bodyPr wrap="square" rtlCol="0">
            <a:spAutoFit/>
          </a:bodyPr>
          <a:lstStyle/>
          <a:p>
            <a:r>
              <a:rPr lang="en-US" altLang="ja-JP" sz="1000" b="1" dirty="0">
                <a:solidFill>
                  <a:schemeClr val="accent6">
                    <a:lumMod val="75000"/>
                  </a:schemeClr>
                </a:solidFill>
              </a:rPr>
              <a:t>※</a:t>
            </a:r>
            <a:r>
              <a:rPr lang="ja-JP" altLang="en-US" sz="1000" b="1" dirty="0">
                <a:solidFill>
                  <a:schemeClr val="accent6">
                    <a:lumMod val="75000"/>
                  </a:schemeClr>
                </a:solidFill>
              </a:rPr>
              <a:t>せたがや</a:t>
            </a:r>
            <a:r>
              <a:rPr lang="en-US" altLang="ja-JP" sz="1000" b="1" dirty="0">
                <a:solidFill>
                  <a:schemeClr val="accent6">
                    <a:lumMod val="75000"/>
                  </a:schemeClr>
                </a:solidFill>
              </a:rPr>
              <a:t>e</a:t>
            </a:r>
            <a:r>
              <a:rPr lang="ja-JP" altLang="en-US" sz="1000" b="1" dirty="0">
                <a:solidFill>
                  <a:schemeClr val="accent6">
                    <a:lumMod val="75000"/>
                  </a:schemeClr>
                </a:solidFill>
              </a:rPr>
              <a:t>カレッジ指定講座として動画配信中</a:t>
            </a:r>
            <a:r>
              <a:rPr lang="en-US" altLang="ja-JP" sz="1000" dirty="0">
                <a:latin typeface="メイリオ" panose="020B0604030504040204" pitchFamily="50" charset="-128"/>
                <a:ea typeface="メイリオ" panose="020B0604030504040204" pitchFamily="50" charset="-128"/>
                <a:hlinkClick r:id="rId6"/>
              </a:rPr>
              <a:t>https://setagaya-ecollege.com/search.html?group=4&amp;keyword=</a:t>
            </a:r>
            <a:endParaRPr lang="en-US" altLang="ja-JP" sz="1000"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58" name="Freeform 10">
            <a:extLst>
              <a:ext uri="{FF2B5EF4-FFF2-40B4-BE49-F238E27FC236}">
                <a16:creationId xmlns:a16="http://schemas.microsoft.com/office/drawing/2014/main" id="{702F8590-1715-4FC4-97B9-6CA02DC7CC5A}"/>
              </a:ext>
            </a:extLst>
          </p:cNvPr>
          <p:cNvSpPr>
            <a:spLocks/>
          </p:cNvSpPr>
          <p:nvPr/>
        </p:nvSpPr>
        <p:spPr bwMode="auto">
          <a:xfrm>
            <a:off x="630056" y="828033"/>
            <a:ext cx="188378" cy="214572"/>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0">
            <a:extLst>
              <a:ext uri="{FF2B5EF4-FFF2-40B4-BE49-F238E27FC236}">
                <a16:creationId xmlns:a16="http://schemas.microsoft.com/office/drawing/2014/main" id="{E176A2CA-C7CD-63AA-2709-C1049C1362B0}"/>
              </a:ext>
            </a:extLst>
          </p:cNvPr>
          <p:cNvSpPr>
            <a:spLocks/>
          </p:cNvSpPr>
          <p:nvPr/>
        </p:nvSpPr>
        <p:spPr bwMode="auto">
          <a:xfrm>
            <a:off x="633290" y="2849101"/>
            <a:ext cx="188378" cy="208922"/>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テキスト プレースホルダー 12">
            <a:extLst>
              <a:ext uri="{FF2B5EF4-FFF2-40B4-BE49-F238E27FC236}">
                <a16:creationId xmlns:a16="http://schemas.microsoft.com/office/drawing/2014/main" id="{95D918B6-BD9D-D0FA-8733-FBB265E909D1}"/>
              </a:ext>
            </a:extLst>
          </p:cNvPr>
          <p:cNvSpPr txBox="1">
            <a:spLocks/>
          </p:cNvSpPr>
          <p:nvPr/>
        </p:nvSpPr>
        <p:spPr>
          <a:xfrm>
            <a:off x="2824973" y="4985262"/>
            <a:ext cx="2773662" cy="381000"/>
          </a:xfrm>
          <a:prstGeom prst="rect">
            <a:avLst/>
          </a:prstGeom>
        </p:spPr>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kumimoji="1" sz="1600" b="1" kern="1200">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endParaRPr lang="ja-JP" altLang="en-US" dirty="0"/>
          </a:p>
        </p:txBody>
      </p:sp>
      <p:grpSp>
        <p:nvGrpSpPr>
          <p:cNvPr id="11" name="Group 4">
            <a:extLst>
              <a:ext uri="{FF2B5EF4-FFF2-40B4-BE49-F238E27FC236}">
                <a16:creationId xmlns:a16="http://schemas.microsoft.com/office/drawing/2014/main" id="{746DAD26-6378-DCC6-8D20-CEC9260096B0}"/>
              </a:ext>
            </a:extLst>
          </p:cNvPr>
          <p:cNvGrpSpPr>
            <a:grpSpLocks noChangeAspect="1"/>
          </p:cNvGrpSpPr>
          <p:nvPr/>
        </p:nvGrpSpPr>
        <p:grpSpPr bwMode="auto">
          <a:xfrm>
            <a:off x="435948" y="10427171"/>
            <a:ext cx="6722842" cy="88943"/>
            <a:chOff x="199" y="5275"/>
            <a:chExt cx="4384" cy="58"/>
          </a:xfrm>
        </p:grpSpPr>
        <p:sp>
          <p:nvSpPr>
            <p:cNvPr id="19" name="Freeform 5">
              <a:extLst>
                <a:ext uri="{FF2B5EF4-FFF2-40B4-BE49-F238E27FC236}">
                  <a16:creationId xmlns:a16="http://schemas.microsoft.com/office/drawing/2014/main" id="{E18C157A-6A3F-E23F-6120-883135F6DF85}"/>
                </a:ext>
              </a:extLst>
            </p:cNvPr>
            <p:cNvSpPr>
              <a:spLocks/>
            </p:cNvSpPr>
            <p:nvPr userDrawn="1"/>
          </p:nvSpPr>
          <p:spPr bwMode="auto">
            <a:xfrm>
              <a:off x="19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6">
              <a:extLst>
                <a:ext uri="{FF2B5EF4-FFF2-40B4-BE49-F238E27FC236}">
                  <a16:creationId xmlns:a16="http://schemas.microsoft.com/office/drawing/2014/main" id="{B586992B-D425-5F19-6FF1-986FC4370930}"/>
                </a:ext>
              </a:extLst>
            </p:cNvPr>
            <p:cNvSpPr>
              <a:spLocks/>
            </p:cNvSpPr>
            <p:nvPr userDrawn="1"/>
          </p:nvSpPr>
          <p:spPr bwMode="auto">
            <a:xfrm>
              <a:off x="35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a:extLst>
                <a:ext uri="{FF2B5EF4-FFF2-40B4-BE49-F238E27FC236}">
                  <a16:creationId xmlns:a16="http://schemas.microsoft.com/office/drawing/2014/main" id="{F4EB1595-F23A-B9EF-F490-55D831795C67}"/>
                </a:ext>
              </a:extLst>
            </p:cNvPr>
            <p:cNvSpPr>
              <a:spLocks/>
            </p:cNvSpPr>
            <p:nvPr userDrawn="1"/>
          </p:nvSpPr>
          <p:spPr bwMode="auto">
            <a:xfrm>
              <a:off x="51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8">
              <a:extLst>
                <a:ext uri="{FF2B5EF4-FFF2-40B4-BE49-F238E27FC236}">
                  <a16:creationId xmlns:a16="http://schemas.microsoft.com/office/drawing/2014/main" id="{F17528B7-D00E-1710-D27F-72431275C494}"/>
                </a:ext>
              </a:extLst>
            </p:cNvPr>
            <p:cNvSpPr>
              <a:spLocks/>
            </p:cNvSpPr>
            <p:nvPr userDrawn="1"/>
          </p:nvSpPr>
          <p:spPr bwMode="auto">
            <a:xfrm>
              <a:off x="679" y="5275"/>
              <a:ext cx="58" cy="58"/>
            </a:xfrm>
            <a:custGeom>
              <a:avLst/>
              <a:gdLst>
                <a:gd name="T0" fmla="*/ 58 w 58"/>
                <a:gd name="T1" fmla="*/ 28 h 58"/>
                <a:gd name="T2" fmla="*/ 58 w 58"/>
                <a:gd name="T3" fmla="*/ 28 h 58"/>
                <a:gd name="T4" fmla="*/ 54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4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4"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4"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9">
              <a:extLst>
                <a:ext uri="{FF2B5EF4-FFF2-40B4-BE49-F238E27FC236}">
                  <a16:creationId xmlns:a16="http://schemas.microsoft.com/office/drawing/2014/main" id="{A2E05FF1-CA37-1233-8608-DB07ABF4BFE0}"/>
                </a:ext>
              </a:extLst>
            </p:cNvPr>
            <p:cNvSpPr>
              <a:spLocks/>
            </p:cNvSpPr>
            <p:nvPr userDrawn="1"/>
          </p:nvSpPr>
          <p:spPr bwMode="auto">
            <a:xfrm>
              <a:off x="84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0">
              <a:extLst>
                <a:ext uri="{FF2B5EF4-FFF2-40B4-BE49-F238E27FC236}">
                  <a16:creationId xmlns:a16="http://schemas.microsoft.com/office/drawing/2014/main" id="{9B27D58D-9E5C-674C-E454-28B18D34557D}"/>
                </a:ext>
              </a:extLst>
            </p:cNvPr>
            <p:cNvSpPr>
              <a:spLocks/>
            </p:cNvSpPr>
            <p:nvPr userDrawn="1"/>
          </p:nvSpPr>
          <p:spPr bwMode="auto">
            <a:xfrm>
              <a:off x="100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1">
              <a:extLst>
                <a:ext uri="{FF2B5EF4-FFF2-40B4-BE49-F238E27FC236}">
                  <a16:creationId xmlns:a16="http://schemas.microsoft.com/office/drawing/2014/main" id="{B9136EA0-864B-2273-5C02-715CFBC34CC7}"/>
                </a:ext>
              </a:extLst>
            </p:cNvPr>
            <p:cNvSpPr>
              <a:spLocks/>
            </p:cNvSpPr>
            <p:nvPr userDrawn="1"/>
          </p:nvSpPr>
          <p:spPr bwMode="auto">
            <a:xfrm>
              <a:off x="116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2">
              <a:extLst>
                <a:ext uri="{FF2B5EF4-FFF2-40B4-BE49-F238E27FC236}">
                  <a16:creationId xmlns:a16="http://schemas.microsoft.com/office/drawing/2014/main" id="{767D4A5C-8473-78A6-A676-E2FDC893F687}"/>
                </a:ext>
              </a:extLst>
            </p:cNvPr>
            <p:cNvSpPr>
              <a:spLocks/>
            </p:cNvSpPr>
            <p:nvPr userDrawn="1"/>
          </p:nvSpPr>
          <p:spPr bwMode="auto">
            <a:xfrm>
              <a:off x="132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3">
              <a:extLst>
                <a:ext uri="{FF2B5EF4-FFF2-40B4-BE49-F238E27FC236}">
                  <a16:creationId xmlns:a16="http://schemas.microsoft.com/office/drawing/2014/main" id="{245417BB-6AD7-C90D-5D90-7AF76B82E37C}"/>
                </a:ext>
              </a:extLst>
            </p:cNvPr>
            <p:cNvSpPr>
              <a:spLocks/>
            </p:cNvSpPr>
            <p:nvPr userDrawn="1"/>
          </p:nvSpPr>
          <p:spPr bwMode="auto">
            <a:xfrm>
              <a:off x="148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4">
              <a:extLst>
                <a:ext uri="{FF2B5EF4-FFF2-40B4-BE49-F238E27FC236}">
                  <a16:creationId xmlns:a16="http://schemas.microsoft.com/office/drawing/2014/main" id="{B1743019-6A5C-6553-91DC-17DD98ECF7CE}"/>
                </a:ext>
              </a:extLst>
            </p:cNvPr>
            <p:cNvSpPr>
              <a:spLocks/>
            </p:cNvSpPr>
            <p:nvPr userDrawn="1"/>
          </p:nvSpPr>
          <p:spPr bwMode="auto">
            <a:xfrm>
              <a:off x="164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5">
              <a:extLst>
                <a:ext uri="{FF2B5EF4-FFF2-40B4-BE49-F238E27FC236}">
                  <a16:creationId xmlns:a16="http://schemas.microsoft.com/office/drawing/2014/main" id="{9076BD21-EF34-352A-AB47-18994CD6DE56}"/>
                </a:ext>
              </a:extLst>
            </p:cNvPr>
            <p:cNvSpPr>
              <a:spLocks/>
            </p:cNvSpPr>
            <p:nvPr userDrawn="1"/>
          </p:nvSpPr>
          <p:spPr bwMode="auto">
            <a:xfrm>
              <a:off x="1801" y="5275"/>
              <a:ext cx="58" cy="58"/>
            </a:xfrm>
            <a:custGeom>
              <a:avLst/>
              <a:gdLst>
                <a:gd name="T0" fmla="*/ 58 w 58"/>
                <a:gd name="T1" fmla="*/ 28 h 58"/>
                <a:gd name="T2" fmla="*/ 58 w 58"/>
                <a:gd name="T3" fmla="*/ 28 h 58"/>
                <a:gd name="T4" fmla="*/ 56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6">
              <a:extLst>
                <a:ext uri="{FF2B5EF4-FFF2-40B4-BE49-F238E27FC236}">
                  <a16:creationId xmlns:a16="http://schemas.microsoft.com/office/drawing/2014/main" id="{A8B1DE8D-CF34-9EB5-5AB8-2A052028A426}"/>
                </a:ext>
              </a:extLst>
            </p:cNvPr>
            <p:cNvSpPr>
              <a:spLocks/>
            </p:cNvSpPr>
            <p:nvPr userDrawn="1"/>
          </p:nvSpPr>
          <p:spPr bwMode="auto">
            <a:xfrm>
              <a:off x="196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7">
              <a:extLst>
                <a:ext uri="{FF2B5EF4-FFF2-40B4-BE49-F238E27FC236}">
                  <a16:creationId xmlns:a16="http://schemas.microsoft.com/office/drawing/2014/main" id="{D765782E-52AE-8F62-FCB4-C92679DDFC41}"/>
                </a:ext>
              </a:extLst>
            </p:cNvPr>
            <p:cNvSpPr>
              <a:spLocks/>
            </p:cNvSpPr>
            <p:nvPr userDrawn="1"/>
          </p:nvSpPr>
          <p:spPr bwMode="auto">
            <a:xfrm>
              <a:off x="212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
              <a:extLst>
                <a:ext uri="{FF2B5EF4-FFF2-40B4-BE49-F238E27FC236}">
                  <a16:creationId xmlns:a16="http://schemas.microsoft.com/office/drawing/2014/main" id="{FCA736C2-4AD2-E20F-5D7D-25D1E4A41997}"/>
                </a:ext>
              </a:extLst>
            </p:cNvPr>
            <p:cNvSpPr>
              <a:spLocks/>
            </p:cNvSpPr>
            <p:nvPr userDrawn="1"/>
          </p:nvSpPr>
          <p:spPr bwMode="auto">
            <a:xfrm>
              <a:off x="228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9">
              <a:extLst>
                <a:ext uri="{FF2B5EF4-FFF2-40B4-BE49-F238E27FC236}">
                  <a16:creationId xmlns:a16="http://schemas.microsoft.com/office/drawing/2014/main" id="{8A5A4D82-39D9-ECDC-B1B2-5CFFE7ECF4DB}"/>
                </a:ext>
              </a:extLst>
            </p:cNvPr>
            <p:cNvSpPr>
              <a:spLocks/>
            </p:cNvSpPr>
            <p:nvPr userDrawn="1"/>
          </p:nvSpPr>
          <p:spPr bwMode="auto">
            <a:xfrm>
              <a:off x="244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0">
              <a:extLst>
                <a:ext uri="{FF2B5EF4-FFF2-40B4-BE49-F238E27FC236}">
                  <a16:creationId xmlns:a16="http://schemas.microsoft.com/office/drawing/2014/main" id="{6FD0A28F-DE05-F8D0-786E-1FD15F0DF51A}"/>
                </a:ext>
              </a:extLst>
            </p:cNvPr>
            <p:cNvSpPr>
              <a:spLocks/>
            </p:cNvSpPr>
            <p:nvPr userDrawn="1"/>
          </p:nvSpPr>
          <p:spPr bwMode="auto">
            <a:xfrm>
              <a:off x="260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1">
              <a:extLst>
                <a:ext uri="{FF2B5EF4-FFF2-40B4-BE49-F238E27FC236}">
                  <a16:creationId xmlns:a16="http://schemas.microsoft.com/office/drawing/2014/main" id="{D2423C55-B47A-A025-9758-B08ADE6F188B}"/>
                </a:ext>
              </a:extLst>
            </p:cNvPr>
            <p:cNvSpPr>
              <a:spLocks/>
            </p:cNvSpPr>
            <p:nvPr userDrawn="1"/>
          </p:nvSpPr>
          <p:spPr bwMode="auto">
            <a:xfrm>
              <a:off x="276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2">
              <a:extLst>
                <a:ext uri="{FF2B5EF4-FFF2-40B4-BE49-F238E27FC236}">
                  <a16:creationId xmlns:a16="http://schemas.microsoft.com/office/drawing/2014/main" id="{19812D86-935D-4375-AB28-0DCEFFDA9DD2}"/>
                </a:ext>
              </a:extLst>
            </p:cNvPr>
            <p:cNvSpPr>
              <a:spLocks/>
            </p:cNvSpPr>
            <p:nvPr userDrawn="1"/>
          </p:nvSpPr>
          <p:spPr bwMode="auto">
            <a:xfrm>
              <a:off x="2923"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3">
              <a:extLst>
                <a:ext uri="{FF2B5EF4-FFF2-40B4-BE49-F238E27FC236}">
                  <a16:creationId xmlns:a16="http://schemas.microsoft.com/office/drawing/2014/main" id="{25DBB421-6CA5-BB16-6DC1-FAE2CE39B69E}"/>
                </a:ext>
              </a:extLst>
            </p:cNvPr>
            <p:cNvSpPr>
              <a:spLocks/>
            </p:cNvSpPr>
            <p:nvPr userDrawn="1"/>
          </p:nvSpPr>
          <p:spPr bwMode="auto">
            <a:xfrm>
              <a:off x="308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4">
              <a:extLst>
                <a:ext uri="{FF2B5EF4-FFF2-40B4-BE49-F238E27FC236}">
                  <a16:creationId xmlns:a16="http://schemas.microsoft.com/office/drawing/2014/main" id="{4C655FCF-E5EF-1BD9-93D6-BB123F09C7EB}"/>
                </a:ext>
              </a:extLst>
            </p:cNvPr>
            <p:cNvSpPr>
              <a:spLocks/>
            </p:cNvSpPr>
            <p:nvPr userDrawn="1"/>
          </p:nvSpPr>
          <p:spPr bwMode="auto">
            <a:xfrm>
              <a:off x="324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5">
              <a:extLst>
                <a:ext uri="{FF2B5EF4-FFF2-40B4-BE49-F238E27FC236}">
                  <a16:creationId xmlns:a16="http://schemas.microsoft.com/office/drawing/2014/main" id="{1DB07237-4F3B-E507-F3DE-F446C8C7DEF4}"/>
                </a:ext>
              </a:extLst>
            </p:cNvPr>
            <p:cNvSpPr>
              <a:spLocks/>
            </p:cNvSpPr>
            <p:nvPr userDrawn="1"/>
          </p:nvSpPr>
          <p:spPr bwMode="auto">
            <a:xfrm>
              <a:off x="340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6">
              <a:extLst>
                <a:ext uri="{FF2B5EF4-FFF2-40B4-BE49-F238E27FC236}">
                  <a16:creationId xmlns:a16="http://schemas.microsoft.com/office/drawing/2014/main" id="{0CBD16B7-55A9-2D94-E64D-1C52B7349130}"/>
                </a:ext>
              </a:extLst>
            </p:cNvPr>
            <p:cNvSpPr>
              <a:spLocks/>
            </p:cNvSpPr>
            <p:nvPr userDrawn="1"/>
          </p:nvSpPr>
          <p:spPr bwMode="auto">
            <a:xfrm>
              <a:off x="356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7">
              <a:extLst>
                <a:ext uri="{FF2B5EF4-FFF2-40B4-BE49-F238E27FC236}">
                  <a16:creationId xmlns:a16="http://schemas.microsoft.com/office/drawing/2014/main" id="{8CE2E377-4CEE-04F6-7478-66C6B78DADE3}"/>
                </a:ext>
              </a:extLst>
            </p:cNvPr>
            <p:cNvSpPr>
              <a:spLocks/>
            </p:cNvSpPr>
            <p:nvPr userDrawn="1"/>
          </p:nvSpPr>
          <p:spPr bwMode="auto">
            <a:xfrm>
              <a:off x="372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8">
              <a:extLst>
                <a:ext uri="{FF2B5EF4-FFF2-40B4-BE49-F238E27FC236}">
                  <a16:creationId xmlns:a16="http://schemas.microsoft.com/office/drawing/2014/main" id="{2B95CA7F-4689-15E9-5706-B66CA0A672C9}"/>
                </a:ext>
              </a:extLst>
            </p:cNvPr>
            <p:cNvSpPr>
              <a:spLocks/>
            </p:cNvSpPr>
            <p:nvPr userDrawn="1"/>
          </p:nvSpPr>
          <p:spPr bwMode="auto">
            <a:xfrm>
              <a:off x="388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9">
              <a:extLst>
                <a:ext uri="{FF2B5EF4-FFF2-40B4-BE49-F238E27FC236}">
                  <a16:creationId xmlns:a16="http://schemas.microsoft.com/office/drawing/2014/main" id="{03119606-676B-1405-2471-F848E47C81AA}"/>
                </a:ext>
              </a:extLst>
            </p:cNvPr>
            <p:cNvSpPr>
              <a:spLocks/>
            </p:cNvSpPr>
            <p:nvPr userDrawn="1"/>
          </p:nvSpPr>
          <p:spPr bwMode="auto">
            <a:xfrm>
              <a:off x="4045"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0">
              <a:extLst>
                <a:ext uri="{FF2B5EF4-FFF2-40B4-BE49-F238E27FC236}">
                  <a16:creationId xmlns:a16="http://schemas.microsoft.com/office/drawing/2014/main" id="{15DCBFE6-B16D-E659-AA9E-CBD0B8CED392}"/>
                </a:ext>
              </a:extLst>
            </p:cNvPr>
            <p:cNvSpPr>
              <a:spLocks/>
            </p:cNvSpPr>
            <p:nvPr userDrawn="1"/>
          </p:nvSpPr>
          <p:spPr bwMode="auto">
            <a:xfrm>
              <a:off x="420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1">
              <a:extLst>
                <a:ext uri="{FF2B5EF4-FFF2-40B4-BE49-F238E27FC236}">
                  <a16:creationId xmlns:a16="http://schemas.microsoft.com/office/drawing/2014/main" id="{012098EB-2772-6C5E-BB77-3F0417B5A73E}"/>
                </a:ext>
              </a:extLst>
            </p:cNvPr>
            <p:cNvSpPr>
              <a:spLocks/>
            </p:cNvSpPr>
            <p:nvPr userDrawn="1"/>
          </p:nvSpPr>
          <p:spPr bwMode="auto">
            <a:xfrm>
              <a:off x="436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2">
              <a:extLst>
                <a:ext uri="{FF2B5EF4-FFF2-40B4-BE49-F238E27FC236}">
                  <a16:creationId xmlns:a16="http://schemas.microsoft.com/office/drawing/2014/main" id="{8B397638-6420-0A37-17E8-A2BC406B9FE0}"/>
                </a:ext>
              </a:extLst>
            </p:cNvPr>
            <p:cNvSpPr>
              <a:spLocks/>
            </p:cNvSpPr>
            <p:nvPr userDrawn="1"/>
          </p:nvSpPr>
          <p:spPr bwMode="auto">
            <a:xfrm>
              <a:off x="452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 name="図 11" descr="QR コード&#10;&#10;自動的に生成された説明">
            <a:extLst>
              <a:ext uri="{FF2B5EF4-FFF2-40B4-BE49-F238E27FC236}">
                <a16:creationId xmlns:a16="http://schemas.microsoft.com/office/drawing/2014/main" id="{9BF64A55-B169-A75C-8160-98A02FB26B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3463" y="3859958"/>
            <a:ext cx="740786" cy="732262"/>
          </a:xfrm>
          <a:prstGeom prst="rect">
            <a:avLst/>
          </a:prstGeom>
        </p:spPr>
      </p:pic>
      <p:sp>
        <p:nvSpPr>
          <p:cNvPr id="18" name="テキスト ボックス 17">
            <a:extLst>
              <a:ext uri="{FF2B5EF4-FFF2-40B4-BE49-F238E27FC236}">
                <a16:creationId xmlns:a16="http://schemas.microsoft.com/office/drawing/2014/main" id="{75AA81F9-62D4-8CF7-7665-43A805AFACE4}"/>
              </a:ext>
            </a:extLst>
          </p:cNvPr>
          <p:cNvSpPr txBox="1"/>
          <p:nvPr/>
        </p:nvSpPr>
        <p:spPr>
          <a:xfrm>
            <a:off x="689291" y="6669273"/>
            <a:ext cx="2226776" cy="1708160"/>
          </a:xfrm>
          <a:prstGeom prst="rect">
            <a:avLst/>
          </a:prstGeom>
          <a:noFill/>
        </p:spPr>
        <p:txBody>
          <a:bodyPr wrap="square" rtlCol="0">
            <a:spAutoFit/>
          </a:bodyPr>
          <a:lstStyle/>
          <a:p>
            <a:r>
              <a:rPr lang="ja-JP" altLang="en-US" sz="1050" b="0" i="0" dirty="0">
                <a:solidFill>
                  <a:srgbClr val="0F0F0F"/>
                </a:solidFill>
                <a:effectLst/>
                <a:latin typeface="メイリオ" panose="020B0604030504040204" pitchFamily="50" charset="-128"/>
                <a:ea typeface="メイリオ" panose="020B0604030504040204" pitchFamily="50" charset="-128"/>
              </a:rPr>
              <a:t>　「コミュニティー・カレッジ」は、春夏・秋冬の年間二期開催しています。本学の教員による、ユニークな講座ラインナップが特徴です。</a:t>
            </a:r>
            <a:endParaRPr lang="en-US" altLang="ja-JP" sz="1050" b="0" i="0" dirty="0">
              <a:solidFill>
                <a:srgbClr val="0F0F0F"/>
              </a:solidFill>
              <a:effectLst/>
              <a:latin typeface="メイリオ" panose="020B0604030504040204" pitchFamily="50" charset="-128"/>
              <a:ea typeface="メイリオ" panose="020B0604030504040204" pitchFamily="50" charset="-128"/>
            </a:endParaRPr>
          </a:p>
          <a:p>
            <a:endParaRPr lang="en-US" altLang="ja-JP" sz="1050" b="0" i="0" dirty="0">
              <a:solidFill>
                <a:srgbClr val="0F0F0F"/>
              </a:solidFill>
              <a:effectLst/>
              <a:latin typeface="メイリオ" panose="020B0604030504040204" pitchFamily="50" charset="-128"/>
              <a:ea typeface="メイリオ" panose="020B0604030504040204" pitchFamily="50" charset="-128"/>
            </a:endParaRPr>
          </a:p>
          <a:p>
            <a:r>
              <a:rPr lang="ja-JP" altLang="en-US" sz="1050" b="0" i="0" dirty="0">
                <a:solidFill>
                  <a:srgbClr val="0F0F0F"/>
                </a:solidFill>
                <a:effectLst/>
                <a:latin typeface="メイリオ" panose="020B0604030504040204" pitchFamily="50" charset="-128"/>
                <a:ea typeface="メイリオ" panose="020B0604030504040204" pitchFamily="50" charset="-128"/>
              </a:rPr>
              <a:t> </a:t>
            </a:r>
            <a:r>
              <a:rPr lang="en-US" altLang="ja-JP" sz="1050" b="0" i="0" dirty="0">
                <a:solidFill>
                  <a:srgbClr val="0F0F0F"/>
                </a:solidFill>
                <a:effectLst/>
                <a:latin typeface="メイリオ" panose="020B0604030504040204" pitchFamily="50" charset="-128"/>
                <a:ea typeface="メイリオ" panose="020B0604030504040204" pitchFamily="50" charset="-128"/>
              </a:rPr>
              <a:t>202</a:t>
            </a:r>
            <a:r>
              <a:rPr lang="en-US" altLang="ja-JP" sz="1050" dirty="0">
                <a:solidFill>
                  <a:srgbClr val="0F0F0F"/>
                </a:solidFill>
                <a:latin typeface="メイリオ" panose="020B0604030504040204" pitchFamily="50" charset="-128"/>
                <a:ea typeface="メイリオ" panose="020B0604030504040204" pitchFamily="50" charset="-128"/>
              </a:rPr>
              <a:t>5</a:t>
            </a:r>
            <a:r>
              <a:rPr lang="ja-JP" altLang="en-US" sz="1050" b="0" i="0" dirty="0">
                <a:solidFill>
                  <a:srgbClr val="0F0F0F"/>
                </a:solidFill>
                <a:effectLst/>
                <a:latin typeface="メイリオ" panose="020B0604030504040204" pitchFamily="50" charset="-128"/>
                <a:ea typeface="メイリオ" panose="020B0604030504040204" pitchFamily="50" charset="-128"/>
              </a:rPr>
              <a:t>年度</a:t>
            </a:r>
            <a:r>
              <a:rPr lang="ja-JP" altLang="en-US" sz="1050" dirty="0">
                <a:solidFill>
                  <a:srgbClr val="0F0F0F"/>
                </a:solidFill>
                <a:latin typeface="メイリオ" panose="020B0604030504040204" pitchFamily="50" charset="-128"/>
                <a:ea typeface="メイリオ" panose="020B0604030504040204" pitchFamily="50" charset="-128"/>
              </a:rPr>
              <a:t>秋冬</a:t>
            </a:r>
            <a:r>
              <a:rPr lang="ja-JP" altLang="en-US" sz="1050" b="0" i="0" dirty="0">
                <a:solidFill>
                  <a:srgbClr val="0F0F0F"/>
                </a:solidFill>
                <a:effectLst/>
                <a:latin typeface="メイリオ" panose="020B0604030504040204" pitchFamily="50" charset="-128"/>
                <a:ea typeface="メイリオ" panose="020B0604030504040204" pitchFamily="50" charset="-128"/>
              </a:rPr>
              <a:t>講座は、対面式</a:t>
            </a:r>
            <a:r>
              <a:rPr lang="en-US" altLang="ja-JP" sz="1050" b="0" i="0" dirty="0">
                <a:solidFill>
                  <a:srgbClr val="0F0F0F"/>
                </a:solidFill>
                <a:effectLst/>
                <a:latin typeface="メイリオ" panose="020B0604030504040204" pitchFamily="50" charset="-128"/>
                <a:ea typeface="メイリオ" panose="020B0604030504040204" pitchFamily="50" charset="-128"/>
              </a:rPr>
              <a:t>13</a:t>
            </a:r>
            <a:r>
              <a:rPr lang="ja-JP" altLang="en-US" sz="1050" b="0" i="0" dirty="0">
                <a:solidFill>
                  <a:srgbClr val="0F0F0F"/>
                </a:solidFill>
                <a:effectLst/>
                <a:latin typeface="メイリオ" panose="020B0604030504040204" pitchFamily="50" charset="-128"/>
                <a:ea typeface="メイリオ" panose="020B0604030504040204" pitchFamily="50" charset="-128"/>
              </a:rPr>
              <a:t>、オンデマンド式</a:t>
            </a:r>
            <a:r>
              <a:rPr lang="en-US" altLang="ja-JP" sz="1050" b="0" i="0" dirty="0">
                <a:solidFill>
                  <a:srgbClr val="0F0F0F"/>
                </a:solidFill>
                <a:effectLst/>
                <a:latin typeface="メイリオ" panose="020B0604030504040204" pitchFamily="50" charset="-128"/>
                <a:ea typeface="メイリオ" panose="020B0604030504040204" pitchFamily="50" charset="-128"/>
              </a:rPr>
              <a:t>1</a:t>
            </a:r>
            <a:r>
              <a:rPr lang="ja-JP" altLang="en-US" sz="1050" b="0" i="0" dirty="0">
                <a:solidFill>
                  <a:srgbClr val="0F0F0F"/>
                </a:solidFill>
                <a:effectLst/>
                <a:latin typeface="メイリオ" panose="020B0604030504040204" pitchFamily="50" charset="-128"/>
                <a:ea typeface="メイリオ" panose="020B0604030504040204" pitchFamily="50" charset="-128"/>
              </a:rPr>
              <a:t>，</a:t>
            </a:r>
            <a:r>
              <a:rPr lang="en-US" altLang="ja-JP" sz="1050" b="0" i="0" dirty="0">
                <a:solidFill>
                  <a:srgbClr val="0F0F0F"/>
                </a:solidFill>
                <a:effectLst/>
                <a:latin typeface="メイリオ" panose="020B0604030504040204" pitchFamily="50" charset="-128"/>
                <a:ea typeface="メイリオ" panose="020B0604030504040204" pitchFamily="50" charset="-128"/>
              </a:rPr>
              <a:t>Zoom</a:t>
            </a:r>
            <a:r>
              <a:rPr lang="ja-JP" altLang="en-US" sz="1050" b="0" i="0" dirty="0">
                <a:solidFill>
                  <a:srgbClr val="0F0F0F"/>
                </a:solidFill>
                <a:effectLst/>
                <a:latin typeface="メイリオ" panose="020B0604030504040204" pitchFamily="50" charset="-128"/>
                <a:ea typeface="メイリオ" panose="020B0604030504040204" pitchFamily="50" charset="-128"/>
              </a:rPr>
              <a:t>によるリアルタイム式</a:t>
            </a:r>
            <a:r>
              <a:rPr lang="en-US" altLang="ja-JP" sz="1050" b="0" i="0" dirty="0">
                <a:solidFill>
                  <a:srgbClr val="0F0F0F"/>
                </a:solidFill>
                <a:effectLst/>
                <a:latin typeface="メイリオ" panose="020B0604030504040204" pitchFamily="50" charset="-128"/>
                <a:ea typeface="メイリオ" panose="020B0604030504040204" pitchFamily="50" charset="-128"/>
              </a:rPr>
              <a:t>1</a:t>
            </a:r>
            <a:r>
              <a:rPr lang="ja-JP" altLang="en-US" sz="1050" b="0" i="0" dirty="0">
                <a:solidFill>
                  <a:srgbClr val="0F0F0F"/>
                </a:solidFill>
                <a:effectLst/>
                <a:latin typeface="メイリオ" panose="020B0604030504040204" pitchFamily="50" charset="-128"/>
                <a:ea typeface="メイリオ" panose="020B0604030504040204" pitchFamily="50" charset="-128"/>
              </a:rPr>
              <a:t>，合計</a:t>
            </a:r>
            <a:r>
              <a:rPr lang="en-US" altLang="ja-JP" sz="1050" dirty="0">
                <a:solidFill>
                  <a:srgbClr val="0F0F0F"/>
                </a:solidFill>
                <a:latin typeface="メイリオ" panose="020B0604030504040204" pitchFamily="50" charset="-128"/>
                <a:ea typeface="メイリオ" panose="020B0604030504040204" pitchFamily="50" charset="-128"/>
              </a:rPr>
              <a:t>15</a:t>
            </a:r>
            <a:r>
              <a:rPr lang="ja-JP" altLang="en-US" sz="1050" b="0" i="0" dirty="0">
                <a:solidFill>
                  <a:srgbClr val="0F0F0F"/>
                </a:solidFill>
                <a:effectLst/>
                <a:latin typeface="メイリオ" panose="020B0604030504040204" pitchFamily="50" charset="-128"/>
                <a:ea typeface="メイリオ" panose="020B0604030504040204" pitchFamily="50" charset="-128"/>
              </a:rPr>
              <a:t>講座の</a:t>
            </a:r>
            <a:r>
              <a:rPr lang="ja-JP" altLang="en-US" sz="1050" dirty="0">
                <a:solidFill>
                  <a:srgbClr val="0F0F0F"/>
                </a:solidFill>
                <a:latin typeface="メイリオ" panose="020B0604030504040204" pitchFamily="50" charset="-128"/>
                <a:ea typeface="メイリオ" panose="020B0604030504040204" pitchFamily="50" charset="-128"/>
              </a:rPr>
              <a:t>開講を予定しております</a:t>
            </a:r>
            <a:r>
              <a:rPr lang="ja-JP" altLang="en-US" sz="1050" b="0" i="0" dirty="0">
                <a:solidFill>
                  <a:srgbClr val="0F0F0F"/>
                </a:solidFill>
                <a:effectLst/>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C7E7B0E-9B6E-5C46-F89B-D904C94A5733}"/>
              </a:ext>
            </a:extLst>
          </p:cNvPr>
          <p:cNvSpPr txBox="1"/>
          <p:nvPr/>
        </p:nvSpPr>
        <p:spPr>
          <a:xfrm>
            <a:off x="661213" y="4952511"/>
            <a:ext cx="3950671" cy="369332"/>
          </a:xfrm>
          <a:prstGeom prst="rect">
            <a:avLst/>
          </a:prstGeom>
          <a:noFill/>
        </p:spPr>
        <p:txBody>
          <a:bodyPr wrap="square">
            <a:spAutoFit/>
          </a:bodyPr>
          <a:lstStyle/>
          <a:p>
            <a:pPr algn="l"/>
            <a:r>
              <a:rPr kumimoji="1" lang="ja-JP" altLang="en-US" b="1" dirty="0">
                <a:solidFill>
                  <a:schemeClr val="accent2">
                    <a:lumMod val="50000"/>
                  </a:schemeClr>
                </a:solidFill>
                <a:latin typeface="メイリオ" panose="020B0604030504040204" pitchFamily="50" charset="-128"/>
                <a:ea typeface="メイリオ" panose="020B0604030504040204" pitchFamily="50" charset="-128"/>
              </a:rPr>
              <a:t>コミュニティー・カレッジ</a:t>
            </a:r>
            <a:r>
              <a:rPr lang="en-US" altLang="ja-JP" b="1" dirty="0">
                <a:solidFill>
                  <a:schemeClr val="accent2">
                    <a:lumMod val="50000"/>
                  </a:schemeClr>
                </a:solidFill>
                <a:latin typeface="メイリオ" panose="020B0604030504040204" pitchFamily="50" charset="-128"/>
                <a:ea typeface="メイリオ" panose="020B0604030504040204" pitchFamily="50" charset="-128"/>
              </a:rPr>
              <a:t>【</a:t>
            </a:r>
            <a:r>
              <a:rPr lang="ja-JP" altLang="en-US" b="1" dirty="0">
                <a:solidFill>
                  <a:schemeClr val="accent2">
                    <a:lumMod val="50000"/>
                  </a:schemeClr>
                </a:solidFill>
                <a:latin typeface="メイリオ" panose="020B0604030504040204" pitchFamily="50" charset="-128"/>
                <a:ea typeface="メイリオ" panose="020B0604030504040204" pitchFamily="50" charset="-128"/>
              </a:rPr>
              <a:t>有料</a:t>
            </a:r>
            <a:r>
              <a:rPr lang="en-US" altLang="ja-JP" b="1" dirty="0">
                <a:solidFill>
                  <a:schemeClr val="accent2">
                    <a:lumMod val="50000"/>
                  </a:schemeClr>
                </a:solidFill>
                <a:latin typeface="メイリオ" panose="020B0604030504040204" pitchFamily="50" charset="-128"/>
                <a:ea typeface="メイリオ" panose="020B0604030504040204" pitchFamily="50" charset="-128"/>
              </a:rPr>
              <a:t>】</a:t>
            </a:r>
            <a:endParaRPr kumimoji="1" lang="ja-JP" altLang="en-US" b="1"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A27EEFF-6334-E395-B58E-676D299E5D65}"/>
              </a:ext>
            </a:extLst>
          </p:cNvPr>
          <p:cNvSpPr txBox="1"/>
          <p:nvPr/>
        </p:nvSpPr>
        <p:spPr>
          <a:xfrm>
            <a:off x="690032" y="9262447"/>
            <a:ext cx="2381250" cy="1169551"/>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詳細は、成城 学びの森</a:t>
            </a:r>
            <a:b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公式</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HP</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をご覧ください　　</a:t>
            </a:r>
            <a:r>
              <a:rPr lang="en-US" altLang="ja-JP" sz="1400" b="0" i="0" dirty="0">
                <a:effectLst/>
                <a:latin typeface="メイリオ" panose="020B0604030504040204" pitchFamily="50" charset="-128"/>
                <a:ea typeface="メイリオ" panose="020B0604030504040204" pitchFamily="50" charset="-128"/>
                <a:hlinkClick r:id="rId3"/>
              </a:rPr>
              <a:t>https://ssl.smart-academy.net/seijo/</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ja-JP" altLang="en-US" sz="1400" dirty="0"/>
          </a:p>
        </p:txBody>
      </p:sp>
      <p:sp>
        <p:nvSpPr>
          <p:cNvPr id="51" name="Freeform 10">
            <a:extLst>
              <a:ext uri="{FF2B5EF4-FFF2-40B4-BE49-F238E27FC236}">
                <a16:creationId xmlns:a16="http://schemas.microsoft.com/office/drawing/2014/main" id="{0F90529A-4E6A-35FA-8782-A1FA253AFB2C}"/>
              </a:ext>
            </a:extLst>
          </p:cNvPr>
          <p:cNvSpPr>
            <a:spLocks/>
          </p:cNvSpPr>
          <p:nvPr/>
        </p:nvSpPr>
        <p:spPr bwMode="auto">
          <a:xfrm>
            <a:off x="563600" y="4970284"/>
            <a:ext cx="188378" cy="208922"/>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テキスト ボックス 52">
            <a:extLst>
              <a:ext uri="{FF2B5EF4-FFF2-40B4-BE49-F238E27FC236}">
                <a16:creationId xmlns:a16="http://schemas.microsoft.com/office/drawing/2014/main" id="{9E4B6A69-0E28-D702-A9FD-28BAABEBD22B}"/>
              </a:ext>
            </a:extLst>
          </p:cNvPr>
          <p:cNvSpPr txBox="1"/>
          <p:nvPr/>
        </p:nvSpPr>
        <p:spPr>
          <a:xfrm>
            <a:off x="782242" y="2813370"/>
            <a:ext cx="3950671" cy="369332"/>
          </a:xfrm>
          <a:prstGeom prst="rect">
            <a:avLst/>
          </a:prstGeom>
          <a:noFill/>
        </p:spPr>
        <p:txBody>
          <a:bodyPr wrap="square">
            <a:spAutoFit/>
          </a:bodyPr>
          <a:lstStyle/>
          <a:p>
            <a:pPr algn="l"/>
            <a:r>
              <a:rPr kumimoji="1" lang="ja-JP" altLang="en-US" b="1" dirty="0">
                <a:solidFill>
                  <a:schemeClr val="accent2">
                    <a:lumMod val="50000"/>
                  </a:schemeClr>
                </a:solidFill>
                <a:latin typeface="メイリオ" panose="020B0604030504040204" pitchFamily="50" charset="-128"/>
                <a:ea typeface="メイリオ" panose="020B0604030504040204" pitchFamily="50" charset="-128"/>
              </a:rPr>
              <a:t>オープン・カレッジ</a:t>
            </a:r>
            <a:r>
              <a:rPr lang="en-US" altLang="ja-JP" b="1" dirty="0">
                <a:solidFill>
                  <a:schemeClr val="accent2">
                    <a:lumMod val="50000"/>
                  </a:schemeClr>
                </a:solidFill>
                <a:latin typeface="メイリオ" panose="020B0604030504040204" pitchFamily="50" charset="-128"/>
                <a:ea typeface="メイリオ" panose="020B0604030504040204" pitchFamily="50" charset="-128"/>
              </a:rPr>
              <a:t>【</a:t>
            </a:r>
            <a:r>
              <a:rPr lang="ja-JP" altLang="en-US" b="1" dirty="0">
                <a:solidFill>
                  <a:schemeClr val="accent2">
                    <a:lumMod val="50000"/>
                  </a:schemeClr>
                </a:solidFill>
                <a:latin typeface="メイリオ" panose="020B0604030504040204" pitchFamily="50" charset="-128"/>
                <a:ea typeface="メイリオ" panose="020B0604030504040204" pitchFamily="50" charset="-128"/>
              </a:rPr>
              <a:t>無料</a:t>
            </a:r>
            <a:r>
              <a:rPr lang="en-US" altLang="ja-JP" b="1" dirty="0">
                <a:solidFill>
                  <a:schemeClr val="accent2">
                    <a:lumMod val="50000"/>
                  </a:schemeClr>
                </a:solidFill>
                <a:latin typeface="メイリオ" panose="020B0604030504040204" pitchFamily="50" charset="-128"/>
                <a:ea typeface="メイリオ" panose="020B0604030504040204" pitchFamily="50" charset="-128"/>
              </a:rPr>
              <a:t>】</a:t>
            </a:r>
            <a:endParaRPr kumimoji="1" lang="ja-JP" altLang="en-US" b="1"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CF53CD4B-273C-80AB-64CE-D3CE62FC8BFA}"/>
              </a:ext>
            </a:extLst>
          </p:cNvPr>
          <p:cNvSpPr txBox="1"/>
          <p:nvPr/>
        </p:nvSpPr>
        <p:spPr>
          <a:xfrm>
            <a:off x="2749988" y="5242822"/>
            <a:ext cx="4467450" cy="246221"/>
          </a:xfrm>
          <a:prstGeom prst="rect">
            <a:avLst/>
          </a:prstGeom>
          <a:noFill/>
        </p:spPr>
        <p:txBody>
          <a:bodyPr wrap="square" rtlCol="0">
            <a:spAutoFit/>
          </a:bodyPr>
          <a:lstStyle/>
          <a:p>
            <a:pPr algn="ctr"/>
            <a:r>
              <a:rPr kumimoji="1" lang="en-US" altLang="ja-JP" sz="1000" b="1" dirty="0">
                <a:latin typeface="メイリオ" panose="020B0604030504040204" pitchFamily="50" charset="-128"/>
                <a:ea typeface="メイリオ" panose="020B0604030504040204" pitchFamily="50" charset="-128"/>
              </a:rPr>
              <a:t>2025</a:t>
            </a:r>
            <a:r>
              <a:rPr kumimoji="1" lang="ja-JP" altLang="en-US" sz="1000" b="1" dirty="0">
                <a:latin typeface="メイリオ" panose="020B0604030504040204" pitchFamily="50" charset="-128"/>
                <a:ea typeface="メイリオ" panose="020B0604030504040204" pitchFamily="50" charset="-128"/>
              </a:rPr>
              <a:t>年度　成城 学びの森コミュニティー・カレッジ秋冬講座</a:t>
            </a:r>
          </a:p>
        </p:txBody>
      </p:sp>
      <p:graphicFrame>
        <p:nvGraphicFramePr>
          <p:cNvPr id="57" name="表 56">
            <a:extLst>
              <a:ext uri="{FF2B5EF4-FFF2-40B4-BE49-F238E27FC236}">
                <a16:creationId xmlns:a16="http://schemas.microsoft.com/office/drawing/2014/main" id="{39127906-4AF2-8878-F769-BD3D3AF47149}"/>
              </a:ext>
            </a:extLst>
          </p:cNvPr>
          <p:cNvGraphicFramePr>
            <a:graphicFrameLocks noGrp="1"/>
          </p:cNvGraphicFramePr>
          <p:nvPr>
            <p:extLst>
              <p:ext uri="{D42A27DB-BD31-4B8C-83A1-F6EECF244321}">
                <p14:modId xmlns:p14="http://schemas.microsoft.com/office/powerpoint/2010/main" val="2874693170"/>
              </p:ext>
            </p:extLst>
          </p:nvPr>
        </p:nvGraphicFramePr>
        <p:xfrm>
          <a:off x="3015315" y="5482743"/>
          <a:ext cx="4017005" cy="4599928"/>
        </p:xfrm>
        <a:graphic>
          <a:graphicData uri="http://schemas.openxmlformats.org/drawingml/2006/table">
            <a:tbl>
              <a:tblPr firstRow="1" bandRow="1">
                <a:tableStyleId>{5C22544A-7EE6-4342-B048-85BDC9FD1C3A}</a:tableStyleId>
              </a:tblPr>
              <a:tblGrid>
                <a:gridCol w="259744">
                  <a:extLst>
                    <a:ext uri="{9D8B030D-6E8A-4147-A177-3AD203B41FA5}">
                      <a16:colId xmlns:a16="http://schemas.microsoft.com/office/drawing/2014/main" val="450207943"/>
                    </a:ext>
                  </a:extLst>
                </a:gridCol>
                <a:gridCol w="1115966">
                  <a:extLst>
                    <a:ext uri="{9D8B030D-6E8A-4147-A177-3AD203B41FA5}">
                      <a16:colId xmlns:a16="http://schemas.microsoft.com/office/drawing/2014/main" val="1897061567"/>
                    </a:ext>
                  </a:extLst>
                </a:gridCol>
                <a:gridCol w="2641295">
                  <a:extLst>
                    <a:ext uri="{9D8B030D-6E8A-4147-A177-3AD203B41FA5}">
                      <a16:colId xmlns:a16="http://schemas.microsoft.com/office/drawing/2014/main" val="1876944613"/>
                    </a:ext>
                  </a:extLst>
                </a:gridCol>
              </a:tblGrid>
              <a:tr h="150263">
                <a:tc>
                  <a:txBody>
                    <a:bodyPr/>
                    <a:lstStyle/>
                    <a:p>
                      <a:pPr algn="ctr" fontAlgn="ctr"/>
                      <a:r>
                        <a:rPr lang="en-US" sz="1000" b="0" i="0" u="none" strike="noStrike" dirty="0">
                          <a:solidFill>
                            <a:srgbClr val="FFFFFF"/>
                          </a:solidFill>
                          <a:effectLst/>
                          <a:latin typeface="メイリオ" panose="020B0604030504040204" pitchFamily="50" charset="-128"/>
                          <a:ea typeface="メイリオ" panose="020B0604030504040204" pitchFamily="50" charset="-128"/>
                        </a:rPr>
                        <a:t>No</a:t>
                      </a:r>
                    </a:p>
                  </a:txBody>
                  <a:tcPr marL="9525" marR="9525" marT="9525" marB="0" anchor="ctr">
                    <a:solidFill>
                      <a:schemeClr val="accent6">
                        <a:lumMod val="75000"/>
                      </a:schemeClr>
                    </a:solidFill>
                  </a:tcPr>
                </a:tc>
                <a:tc>
                  <a:txBody>
                    <a:bodyPr/>
                    <a:lstStyle/>
                    <a:p>
                      <a:pPr algn="ctr"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講師名</a:t>
                      </a:r>
                    </a:p>
                  </a:txBody>
                  <a:tcPr marL="9525" marR="9525" marT="9525" marB="0" anchor="ctr">
                    <a:solidFill>
                      <a:schemeClr val="accent6">
                        <a:lumMod val="75000"/>
                      </a:schemeClr>
                    </a:solidFill>
                  </a:tcPr>
                </a:tc>
                <a:tc>
                  <a:txBody>
                    <a:bodyPr/>
                    <a:lstStyle/>
                    <a:p>
                      <a:pPr algn="ctr"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講座名</a:t>
                      </a:r>
                    </a:p>
                  </a:txBody>
                  <a:tcPr marL="9525" marR="9525" marT="9525" marB="0" anchor="ctr">
                    <a:solidFill>
                      <a:schemeClr val="accent6">
                        <a:lumMod val="75000"/>
                      </a:schemeClr>
                    </a:solidFill>
                  </a:tcPr>
                </a:tc>
                <a:extLst>
                  <a:ext uri="{0D108BD9-81ED-4DB2-BD59-A6C34878D82A}">
                    <a16:rowId xmlns:a16="http://schemas.microsoft.com/office/drawing/2014/main" val="4157235512"/>
                  </a:ext>
                </a:extLst>
              </a:tr>
              <a:tr h="432282">
                <a:tc>
                  <a:txBody>
                    <a:bodyPr/>
                    <a:lstStyle/>
                    <a:p>
                      <a:pPr algn="ctr" fontAlgn="ctr"/>
                      <a:r>
                        <a:rPr lang="en-US" altLang="ja-JP" sz="1000" b="0" i="0" u="none" strike="noStrike" dirty="0">
                          <a:effectLst/>
                          <a:latin typeface="メイリオ" panose="020B0604030504040204" pitchFamily="50" charset="-128"/>
                          <a:ea typeface="メイリオ" panose="020B0604030504040204" pitchFamily="50" charset="-128"/>
                        </a:rPr>
                        <a:t>1</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境　新一</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万博レガシーにもとづく新事業創造と地域価値の向上</a:t>
                      </a:r>
                    </a:p>
                  </a:txBody>
                  <a:tcPr marL="9525" marR="9525" marT="9525" marB="0" anchor="ctr">
                    <a:solidFill>
                      <a:srgbClr val="F0F1E9"/>
                    </a:solidFill>
                  </a:tcPr>
                </a:tc>
                <a:extLst>
                  <a:ext uri="{0D108BD9-81ED-4DB2-BD59-A6C34878D82A}">
                    <a16:rowId xmlns:a16="http://schemas.microsoft.com/office/drawing/2014/main" val="451903152"/>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2</a:t>
                      </a:r>
                    </a:p>
                  </a:txBody>
                  <a:tcPr marL="9525" marR="9525" marT="9525" marB="0" anchor="ctr">
                    <a:solidFill>
                      <a:srgbClr val="F0F1E9"/>
                    </a:solidFill>
                  </a:tcPr>
                </a:tc>
                <a:tc>
                  <a:txBody>
                    <a:bodyPr/>
                    <a:lstStyle/>
                    <a:p>
                      <a:pPr algn="l" fontAlgn="ctr">
                        <a:buNone/>
                      </a:pPr>
                      <a:r>
                        <a:rPr lang="zh-TW" altLang="en-US" sz="1000" b="0" i="0" u="none" strike="noStrike">
                          <a:effectLst/>
                          <a:latin typeface="メイリオ" panose="020B0604030504040204" pitchFamily="50" charset="-128"/>
                          <a:ea typeface="メイリオ" panose="020B0604030504040204" pitchFamily="50" charset="-128"/>
                        </a:rPr>
                        <a:t>赤塚　健太郎</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古典派の器楽曲の魅力</a:t>
                      </a:r>
                    </a:p>
                  </a:txBody>
                  <a:tcPr marL="9525" marR="9525" marT="9525" marB="0" anchor="ctr">
                    <a:solidFill>
                      <a:srgbClr val="F0F1E9"/>
                    </a:solidFill>
                  </a:tcPr>
                </a:tc>
                <a:extLst>
                  <a:ext uri="{0D108BD9-81ED-4DB2-BD59-A6C34878D82A}">
                    <a16:rowId xmlns:a16="http://schemas.microsoft.com/office/drawing/2014/main" val="30574236"/>
                  </a:ext>
                </a:extLst>
              </a:tr>
              <a:tr h="280389">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3</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上野　英二</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源氏物語・文章の美</a:t>
                      </a:r>
                    </a:p>
                  </a:txBody>
                  <a:tcPr marL="9525" marR="9525" marT="9525" marB="0" anchor="ctr">
                    <a:solidFill>
                      <a:srgbClr val="F0F1E9"/>
                    </a:solidFill>
                  </a:tcPr>
                </a:tc>
                <a:extLst>
                  <a:ext uri="{0D108BD9-81ED-4DB2-BD59-A6C34878D82A}">
                    <a16:rowId xmlns:a16="http://schemas.microsoft.com/office/drawing/2014/main" val="2344292749"/>
                  </a:ext>
                </a:extLst>
              </a:tr>
              <a:tr h="409575">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4</a:t>
                      </a:r>
                    </a:p>
                  </a:txBody>
                  <a:tcPr marL="9525" marR="9525" marT="9525" marB="0" anchor="ctr">
                    <a:solidFill>
                      <a:srgbClr val="F0F1E9"/>
                    </a:solidFill>
                  </a:tcPr>
                </a:tc>
                <a:tc>
                  <a:txBody>
                    <a:bodyPr/>
                    <a:lstStyle/>
                    <a:p>
                      <a:pPr algn="l" fontAlgn="ctr">
                        <a:buNone/>
                      </a:pPr>
                      <a:r>
                        <a:rPr lang="zh-CN" altLang="en-US" sz="1000" b="0" i="0" u="none" strike="noStrike">
                          <a:effectLst/>
                          <a:latin typeface="メイリオ" panose="020B0604030504040204" pitchFamily="50" charset="-128"/>
                          <a:ea typeface="メイリオ" panose="020B0604030504040204" pitchFamily="50" charset="-128"/>
                        </a:rPr>
                        <a:t>谷内田　浩正</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フリッツ・ラングの衝撃</a:t>
                      </a:r>
                      <a:br>
                        <a:rPr lang="ja-JP" altLang="en-US" sz="900" b="0" i="0" u="none" strike="noStrike" dirty="0">
                          <a:effectLst/>
                          <a:latin typeface="メイリオ" panose="020B0604030504040204" pitchFamily="50" charset="-128"/>
                          <a:ea typeface="メイリオ" panose="020B0604030504040204" pitchFamily="50" charset="-128"/>
                        </a:rPr>
                      </a:br>
                      <a:r>
                        <a:rPr lang="ja-JP" altLang="en-US" sz="900" b="0" i="0" u="none" strike="noStrike" dirty="0">
                          <a:effectLst/>
                          <a:latin typeface="メイリオ" panose="020B0604030504040204" pitchFamily="50" charset="-128"/>
                          <a:ea typeface="メイリオ" panose="020B0604030504040204" pitchFamily="50" charset="-128"/>
                        </a:rPr>
                        <a:t>～ベルリンからハリウッドへの映画亡命者～</a:t>
                      </a:r>
                    </a:p>
                  </a:txBody>
                  <a:tcPr marL="9525" marR="9525" marT="9525" marB="0" anchor="ctr">
                    <a:solidFill>
                      <a:srgbClr val="F0F1E9"/>
                    </a:solidFill>
                  </a:tcPr>
                </a:tc>
                <a:extLst>
                  <a:ext uri="{0D108BD9-81ED-4DB2-BD59-A6C34878D82A}">
                    <a16:rowId xmlns:a16="http://schemas.microsoft.com/office/drawing/2014/main" val="116839725"/>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5</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岩見　寿子</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映画で読み解くアイルランドと英国の歴史的関係</a:t>
                      </a:r>
                    </a:p>
                  </a:txBody>
                  <a:tcPr marL="9525" marR="9525" marT="9525" marB="0" anchor="ctr">
                    <a:solidFill>
                      <a:srgbClr val="F0F1E9"/>
                    </a:solidFill>
                  </a:tcPr>
                </a:tc>
                <a:extLst>
                  <a:ext uri="{0D108BD9-81ED-4DB2-BD59-A6C34878D82A}">
                    <a16:rowId xmlns:a16="http://schemas.microsoft.com/office/drawing/2014/main" val="2688120120"/>
                  </a:ext>
                </a:extLst>
              </a:tr>
              <a:tr h="150263">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6</a:t>
                      </a:r>
                    </a:p>
                  </a:txBody>
                  <a:tcPr marL="9525" marR="9525" marT="9525" marB="0" anchor="ctr">
                    <a:solidFill>
                      <a:srgbClr val="F0F1E9"/>
                    </a:solidFill>
                  </a:tcPr>
                </a:tc>
                <a:tc>
                  <a:txBody>
                    <a:bodyPr/>
                    <a:lstStyle/>
                    <a:p>
                      <a:pPr algn="l" fontAlgn="ctr">
                        <a:buNone/>
                      </a:pPr>
                      <a:r>
                        <a:rPr lang="zh-TW" altLang="en-US" sz="1000" b="0" i="0" u="none" strike="noStrike">
                          <a:effectLst/>
                          <a:latin typeface="メイリオ" panose="020B0604030504040204" pitchFamily="50" charset="-128"/>
                          <a:ea typeface="メイリオ" panose="020B0604030504040204" pitchFamily="50" charset="-128"/>
                        </a:rPr>
                        <a:t>小沢　詠美子</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蔦重の生きた宝暦・天明時代</a:t>
                      </a:r>
                    </a:p>
                  </a:txBody>
                  <a:tcPr marL="9525" marR="9525" marT="9525" marB="0" anchor="ctr">
                    <a:solidFill>
                      <a:srgbClr val="F0F1E9"/>
                    </a:solidFill>
                  </a:tcPr>
                </a:tc>
                <a:extLst>
                  <a:ext uri="{0D108BD9-81ED-4DB2-BD59-A6C34878D82A}">
                    <a16:rowId xmlns:a16="http://schemas.microsoft.com/office/drawing/2014/main" val="3217283840"/>
                  </a:ext>
                </a:extLst>
              </a:tr>
              <a:tr h="238637">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7</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フランセス コーザ　</a:t>
                      </a:r>
                    </a:p>
                  </a:txBody>
                  <a:tcPr marL="9525" marR="9525" marT="9525" marB="0" anchor="ctr">
                    <a:solidFill>
                      <a:srgbClr val="F0F1E9"/>
                    </a:solidFill>
                  </a:tcPr>
                </a:tc>
                <a:tc>
                  <a:txBody>
                    <a:bodyPr/>
                    <a:lstStyle/>
                    <a:p>
                      <a:pPr algn="l" fontAlgn="ctr">
                        <a:buNone/>
                      </a:pPr>
                      <a:r>
                        <a:rPr lang="en-US" sz="900" b="0" i="0" u="none" strike="noStrike" dirty="0">
                          <a:effectLst/>
                          <a:latin typeface="メイリオ" panose="020B0604030504040204" pitchFamily="50" charset="-128"/>
                          <a:ea typeface="メイリオ" panose="020B0604030504040204" pitchFamily="50" charset="-128"/>
                        </a:rPr>
                        <a:t>Exploring the elements of surprise in three short stories</a:t>
                      </a:r>
                    </a:p>
                  </a:txBody>
                  <a:tcPr marL="9525" marR="9525" marT="9525" marB="0" anchor="ctr">
                    <a:solidFill>
                      <a:srgbClr val="F0F1E9"/>
                    </a:solidFill>
                  </a:tcPr>
                </a:tc>
                <a:extLst>
                  <a:ext uri="{0D108BD9-81ED-4DB2-BD59-A6C34878D82A}">
                    <a16:rowId xmlns:a16="http://schemas.microsoft.com/office/drawing/2014/main" val="2842320019"/>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8</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榊原　史子</a:t>
                      </a:r>
                    </a:p>
                  </a:txBody>
                  <a:tcPr marL="9525" marR="9525" marT="9525" marB="0" anchor="ctr">
                    <a:solidFill>
                      <a:srgbClr val="F0F1E9"/>
                    </a:solidFill>
                  </a:tcPr>
                </a:tc>
                <a:tc>
                  <a:txBody>
                    <a:bodyPr/>
                    <a:lstStyle/>
                    <a:p>
                      <a:pPr algn="l" fontAlgn="ctr">
                        <a:buNone/>
                      </a:pPr>
                      <a:r>
                        <a:rPr lang="ja-JP" altLang="en-US" sz="900" b="0" i="0" u="none" strike="noStrike">
                          <a:effectLst/>
                          <a:latin typeface="メイリオ" panose="020B0604030504040204" pitchFamily="50" charset="-128"/>
                          <a:ea typeface="メイリオ" panose="020B0604030504040204" pitchFamily="50" charset="-128"/>
                        </a:rPr>
                        <a:t>日本古代の四天王信仰</a:t>
                      </a:r>
                    </a:p>
                  </a:txBody>
                  <a:tcPr marL="9525" marR="9525" marT="9525" marB="0" anchor="ctr">
                    <a:solidFill>
                      <a:srgbClr val="F0F1E9"/>
                    </a:solidFill>
                  </a:tcPr>
                </a:tc>
                <a:extLst>
                  <a:ext uri="{0D108BD9-81ED-4DB2-BD59-A6C34878D82A}">
                    <a16:rowId xmlns:a16="http://schemas.microsoft.com/office/drawing/2014/main" val="1548746230"/>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9</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谷脇　由季子</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初期成城小学校における特色ある教育</a:t>
                      </a:r>
                      <a:br>
                        <a:rPr lang="ja-JP" altLang="en-US" sz="900" b="0" i="0" u="none" strike="noStrike" dirty="0">
                          <a:effectLst/>
                          <a:latin typeface="メイリオ" panose="020B0604030504040204" pitchFamily="50" charset="-128"/>
                          <a:ea typeface="メイリオ" panose="020B0604030504040204" pitchFamily="50" charset="-128"/>
                        </a:rPr>
                      </a:br>
                      <a:r>
                        <a:rPr lang="en-US" altLang="ja-JP" sz="900" b="0" i="0" u="none" strike="noStrike" dirty="0">
                          <a:effectLst/>
                          <a:latin typeface="メイリオ" panose="020B0604030504040204" pitchFamily="50" charset="-128"/>
                          <a:ea typeface="メイリオ" panose="020B0604030504040204" pitchFamily="50" charset="-128"/>
                        </a:rPr>
                        <a:t>―</a:t>
                      </a:r>
                      <a:r>
                        <a:rPr lang="ja-JP" altLang="en-US" sz="900" b="0" i="0" u="none" strike="noStrike" dirty="0">
                          <a:effectLst/>
                          <a:latin typeface="メイリオ" panose="020B0604030504040204" pitchFamily="50" charset="-128"/>
                          <a:ea typeface="メイリオ" panose="020B0604030504040204" pitchFamily="50" charset="-128"/>
                        </a:rPr>
                        <a:t>成城教育の本質とはなにか</a:t>
                      </a:r>
                      <a:r>
                        <a:rPr lang="en-US" altLang="ja-JP" sz="900" b="0" i="0" u="none" strike="noStrike" dirty="0">
                          <a:effectLst/>
                          <a:latin typeface="メイリオ" panose="020B0604030504040204" pitchFamily="50" charset="-128"/>
                          <a:ea typeface="メイリオ" panose="020B0604030504040204" pitchFamily="50" charset="-128"/>
                        </a:rPr>
                        <a:t>―</a:t>
                      </a:r>
                    </a:p>
                  </a:txBody>
                  <a:tcPr marL="9525" marR="9525" marT="9525" marB="0" anchor="ctr">
                    <a:solidFill>
                      <a:srgbClr val="F0F1E9"/>
                    </a:solidFill>
                  </a:tcPr>
                </a:tc>
                <a:extLst>
                  <a:ext uri="{0D108BD9-81ED-4DB2-BD59-A6C34878D82A}">
                    <a16:rowId xmlns:a16="http://schemas.microsoft.com/office/drawing/2014/main" val="3884818386"/>
                  </a:ext>
                </a:extLst>
              </a:tr>
              <a:tr h="277533">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10</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田村　義也</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文芸作品の中の南方熊楠（続） </a:t>
                      </a:r>
                    </a:p>
                  </a:txBody>
                  <a:tcPr marL="9525" marR="9525" marT="9525" marB="0" anchor="ctr">
                    <a:solidFill>
                      <a:srgbClr val="F0F1E9"/>
                    </a:solidFill>
                  </a:tcPr>
                </a:tc>
                <a:extLst>
                  <a:ext uri="{0D108BD9-81ED-4DB2-BD59-A6C34878D82A}">
                    <a16:rowId xmlns:a16="http://schemas.microsoft.com/office/drawing/2014/main" val="3285134356"/>
                  </a:ext>
                </a:extLst>
              </a:tr>
              <a:tr h="354660">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11</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中根　美知代</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パスカルの「賭け」の思想</a:t>
                      </a:r>
                    </a:p>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数学と人間と神を結んで</a:t>
                      </a:r>
                    </a:p>
                  </a:txBody>
                  <a:tcPr marL="9525" marR="9525" marT="9525" marB="0" anchor="ctr">
                    <a:solidFill>
                      <a:srgbClr val="F0F1E9"/>
                    </a:solidFill>
                  </a:tcPr>
                </a:tc>
                <a:extLst>
                  <a:ext uri="{0D108BD9-81ED-4DB2-BD59-A6C34878D82A}">
                    <a16:rowId xmlns:a16="http://schemas.microsoft.com/office/drawing/2014/main" val="1055963729"/>
                  </a:ext>
                </a:extLst>
              </a:tr>
              <a:tr h="150263">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12</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デイビッド ハリソン　</a:t>
                      </a:r>
                    </a:p>
                  </a:txBody>
                  <a:tcPr marL="9525" marR="9525" marT="9525" marB="0" anchor="ctr">
                    <a:solidFill>
                      <a:srgbClr val="F0F1E9"/>
                    </a:solidFill>
                  </a:tcPr>
                </a:tc>
                <a:tc>
                  <a:txBody>
                    <a:bodyPr/>
                    <a:lstStyle/>
                    <a:p>
                      <a:pPr algn="l" fontAlgn="ctr">
                        <a:buNone/>
                      </a:pPr>
                      <a:r>
                        <a:rPr lang="en-US" sz="900" b="0" i="0" u="none" strike="noStrike" dirty="0">
                          <a:effectLst/>
                          <a:latin typeface="メイリオ" panose="020B0604030504040204" pitchFamily="50" charset="-128"/>
                          <a:ea typeface="メイリオ" panose="020B0604030504040204" pitchFamily="50" charset="-128"/>
                        </a:rPr>
                        <a:t>Atomic Habits</a:t>
                      </a:r>
                      <a:br>
                        <a:rPr lang="en-US" sz="900" b="0" i="0" u="none" strike="noStrike" dirty="0">
                          <a:effectLst/>
                          <a:latin typeface="メイリオ" panose="020B0604030504040204" pitchFamily="50" charset="-128"/>
                          <a:ea typeface="メイリオ" panose="020B0604030504040204" pitchFamily="50" charset="-128"/>
                        </a:rPr>
                      </a:br>
                      <a:r>
                        <a:rPr lang="en-US" altLang="ja-JP" sz="900" b="0" i="0" u="none" strike="noStrike" dirty="0">
                          <a:effectLst/>
                          <a:latin typeface="メイリオ" panose="020B0604030504040204" pitchFamily="50" charset="-128"/>
                          <a:ea typeface="メイリオ" panose="020B0604030504040204" pitchFamily="50" charset="-128"/>
                        </a:rPr>
                        <a:t>“</a:t>
                      </a:r>
                      <a:r>
                        <a:rPr lang="en-US" sz="900" b="0" i="0" u="none" strike="noStrike" dirty="0">
                          <a:effectLst/>
                          <a:latin typeface="メイリオ" panose="020B0604030504040204" pitchFamily="50" charset="-128"/>
                          <a:ea typeface="メイリオ" panose="020B0604030504040204" pitchFamily="50" charset="-128"/>
                        </a:rPr>
                        <a:t>Tiny Changes, Remarkable Results</a:t>
                      </a:r>
                      <a:r>
                        <a:rPr lang="ja-JP" altLang="en-US" sz="900" b="0" i="0" u="none" strike="noStrike" dirty="0">
                          <a:effectLst/>
                          <a:latin typeface="メイリオ" panose="020B0604030504040204" pitchFamily="50" charset="-128"/>
                          <a:ea typeface="メイリオ" panose="020B0604030504040204" pitchFamily="50" charset="-128"/>
                        </a:rPr>
                        <a:t>”</a:t>
                      </a:r>
                      <a:endParaRPr lang="en-US" sz="900" b="0" i="0" u="none" strike="noStrike" dirty="0">
                        <a:effectLst/>
                        <a:latin typeface="メイリオ" panose="020B0604030504040204" pitchFamily="50" charset="-128"/>
                        <a:ea typeface="メイリオ" panose="020B0604030504040204" pitchFamily="50" charset="-128"/>
                      </a:endParaRPr>
                    </a:p>
                  </a:txBody>
                  <a:tcPr marL="9525" marR="9525" marT="9525" marB="0" anchor="ctr">
                    <a:solidFill>
                      <a:srgbClr val="F0F1E9"/>
                    </a:solidFill>
                  </a:tcPr>
                </a:tc>
                <a:extLst>
                  <a:ext uri="{0D108BD9-81ED-4DB2-BD59-A6C34878D82A}">
                    <a16:rowId xmlns:a16="http://schemas.microsoft.com/office/drawing/2014/main" val="1934093225"/>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13</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石鍋　真澄</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イタリア美術史入門</a:t>
                      </a:r>
                      <a:br>
                        <a:rPr lang="ja-JP" altLang="en-US" sz="900" b="0" i="0" u="none" strike="noStrike" dirty="0">
                          <a:effectLst/>
                          <a:latin typeface="メイリオ" panose="020B0604030504040204" pitchFamily="50" charset="-128"/>
                          <a:ea typeface="メイリオ" panose="020B0604030504040204" pitchFamily="50" charset="-128"/>
                        </a:rPr>
                      </a:br>
                      <a:r>
                        <a:rPr lang="ja-JP" altLang="en-US" sz="900" b="0" i="0" u="none" strike="noStrike" dirty="0">
                          <a:effectLst/>
                          <a:latin typeface="メイリオ" panose="020B0604030504040204" pitchFamily="50" charset="-128"/>
                          <a:ea typeface="メイリオ" panose="020B0604030504040204" pitchFamily="50" charset="-128"/>
                        </a:rPr>
                        <a:t>イタリア美術とは何か</a:t>
                      </a:r>
                    </a:p>
                  </a:txBody>
                  <a:tcPr marL="9525" marR="9525" marT="9525" marB="0" anchor="ctr">
                    <a:solidFill>
                      <a:srgbClr val="F0F1E9"/>
                    </a:solidFill>
                  </a:tcPr>
                </a:tc>
                <a:extLst>
                  <a:ext uri="{0D108BD9-81ED-4DB2-BD59-A6C34878D82A}">
                    <a16:rowId xmlns:a16="http://schemas.microsoft.com/office/drawing/2014/main" val="2505407741"/>
                  </a:ext>
                </a:extLst>
              </a:tr>
              <a:tr h="252711">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14</a:t>
                      </a:r>
                    </a:p>
                  </a:txBody>
                  <a:tcPr marL="9525" marR="9525" marT="9525" marB="0" anchor="ctr">
                    <a:solidFill>
                      <a:srgbClr val="F0F1E9"/>
                    </a:solidFill>
                  </a:tcPr>
                </a:tc>
                <a:tc>
                  <a:txBody>
                    <a:bodyPr/>
                    <a:lstStyle/>
                    <a:p>
                      <a:pPr algn="l" fontAlgn="ctr">
                        <a:buNone/>
                      </a:pPr>
                      <a:r>
                        <a:rPr lang="ja-JP" altLang="en-US" sz="1000" b="0" i="0" u="none" strike="noStrike">
                          <a:effectLst/>
                          <a:latin typeface="メイリオ" panose="020B0604030504040204" pitchFamily="50" charset="-128"/>
                          <a:ea typeface="メイリオ" panose="020B0604030504040204" pitchFamily="50" charset="-128"/>
                        </a:rPr>
                        <a:t>鈴木　正信</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古代豪族大神氏の謎～飛鳥・奈良時代編～</a:t>
                      </a:r>
                    </a:p>
                  </a:txBody>
                  <a:tcPr marL="9525" marR="9525" marT="9525" marB="0" anchor="ctr">
                    <a:solidFill>
                      <a:srgbClr val="F0F1E9"/>
                    </a:solidFill>
                  </a:tcPr>
                </a:tc>
                <a:extLst>
                  <a:ext uri="{0D108BD9-81ED-4DB2-BD59-A6C34878D82A}">
                    <a16:rowId xmlns:a16="http://schemas.microsoft.com/office/drawing/2014/main" val="1628267838"/>
                  </a:ext>
                </a:extLst>
              </a:tr>
              <a:tr h="375415">
                <a:tc>
                  <a:txBody>
                    <a:bodyPr/>
                    <a:lstStyle/>
                    <a:p>
                      <a:pPr algn="ctr" fontAlgn="ctr"/>
                      <a:r>
                        <a:rPr lang="en-US" altLang="ja-JP" sz="1000" b="0" i="0" u="none" strike="noStrike">
                          <a:effectLst/>
                          <a:latin typeface="メイリオ" panose="020B0604030504040204" pitchFamily="50" charset="-128"/>
                          <a:ea typeface="メイリオ" panose="020B0604030504040204" pitchFamily="50" charset="-128"/>
                        </a:rPr>
                        <a:t>15</a:t>
                      </a:r>
                    </a:p>
                  </a:txBody>
                  <a:tcPr marL="9525" marR="9525" marT="9525" marB="0" anchor="ctr">
                    <a:solidFill>
                      <a:srgbClr val="F0F1E9"/>
                    </a:solidFill>
                  </a:tcPr>
                </a:tc>
                <a:tc>
                  <a:txBody>
                    <a:bodyPr/>
                    <a:lstStyle/>
                    <a:p>
                      <a:pPr algn="l" fontAlgn="ctr">
                        <a:buNone/>
                      </a:pPr>
                      <a:r>
                        <a:rPr lang="ja-JP" altLang="en-US" sz="1000" b="0" i="0" u="none" strike="noStrike" dirty="0">
                          <a:effectLst/>
                          <a:latin typeface="メイリオ" panose="020B0604030504040204" pitchFamily="50" charset="-128"/>
                          <a:ea typeface="メイリオ" panose="020B0604030504040204" pitchFamily="50" charset="-128"/>
                        </a:rPr>
                        <a:t>伊藤　由利子</a:t>
                      </a:r>
                    </a:p>
                  </a:txBody>
                  <a:tcPr marL="9525" marR="9525" marT="9525" marB="0" anchor="ctr">
                    <a:solidFill>
                      <a:srgbClr val="F0F1E9"/>
                    </a:solidFill>
                  </a:tcPr>
                </a:tc>
                <a:tc>
                  <a:txBody>
                    <a:bodyPr/>
                    <a:lstStyle/>
                    <a:p>
                      <a:pPr algn="l" fontAlgn="ctr">
                        <a:buNone/>
                      </a:pPr>
                      <a:r>
                        <a:rPr lang="ja-JP" altLang="en-US" sz="900" b="0" i="0" u="none" strike="noStrike" dirty="0">
                          <a:effectLst/>
                          <a:latin typeface="メイリオ" panose="020B0604030504040204" pitchFamily="50" charset="-128"/>
                          <a:ea typeface="メイリオ" panose="020B0604030504040204" pitchFamily="50" charset="-128"/>
                        </a:rPr>
                        <a:t>フランスと日本の文化交流 </a:t>
                      </a:r>
                      <a:r>
                        <a:rPr lang="en-US" altLang="ja-JP" sz="900" b="0" i="0" u="none" strike="noStrike" dirty="0">
                          <a:effectLst/>
                          <a:latin typeface="メイリオ" panose="020B0604030504040204" pitchFamily="50" charset="-128"/>
                          <a:ea typeface="メイリオ" panose="020B0604030504040204" pitchFamily="50" charset="-128"/>
                        </a:rPr>
                        <a:t>―</a:t>
                      </a:r>
                      <a:r>
                        <a:rPr lang="ja-JP" altLang="en-US" sz="900" b="0" i="0" u="none" strike="noStrike" dirty="0">
                          <a:effectLst/>
                          <a:latin typeface="メイリオ" panose="020B0604030504040204" pitchFamily="50" charset="-128"/>
                          <a:ea typeface="メイリオ" panose="020B0604030504040204" pitchFamily="50" charset="-128"/>
                        </a:rPr>
                        <a:t>アニメ・漫画で読み解く日仏の感性</a:t>
                      </a:r>
                    </a:p>
                  </a:txBody>
                  <a:tcPr marL="9525" marR="9525" marT="9525" marB="0" anchor="ctr">
                    <a:solidFill>
                      <a:srgbClr val="F0F1E9"/>
                    </a:solidFill>
                  </a:tcPr>
                </a:tc>
                <a:extLst>
                  <a:ext uri="{0D108BD9-81ED-4DB2-BD59-A6C34878D82A}">
                    <a16:rowId xmlns:a16="http://schemas.microsoft.com/office/drawing/2014/main" val="3948758581"/>
                  </a:ext>
                </a:extLst>
              </a:tr>
            </a:tbl>
          </a:graphicData>
        </a:graphic>
      </p:graphicFrame>
      <p:sp>
        <p:nvSpPr>
          <p:cNvPr id="61" name="テキスト ボックス 60">
            <a:extLst>
              <a:ext uri="{FF2B5EF4-FFF2-40B4-BE49-F238E27FC236}">
                <a16:creationId xmlns:a16="http://schemas.microsoft.com/office/drawing/2014/main" id="{9793E6D3-DA00-B0C8-8A82-1DF79A15B6B9}"/>
              </a:ext>
            </a:extLst>
          </p:cNvPr>
          <p:cNvSpPr txBox="1"/>
          <p:nvPr/>
        </p:nvSpPr>
        <p:spPr>
          <a:xfrm>
            <a:off x="724245" y="8432892"/>
            <a:ext cx="2000240" cy="738664"/>
          </a:xfrm>
          <a:prstGeom prst="rect">
            <a:avLst/>
          </a:prstGeom>
          <a:noFill/>
        </p:spPr>
        <p:txBody>
          <a:bodyPr wrap="square" rtlCol="0">
            <a:spAutoFit/>
          </a:bodyPr>
          <a:lstStyle/>
          <a:p>
            <a:r>
              <a:rPr lang="en-US" altLang="ja-JP" sz="1400" b="1" dirty="0">
                <a:solidFill>
                  <a:schemeClr val="accent2">
                    <a:lumMod val="75000"/>
                  </a:schemeClr>
                </a:solidFill>
                <a:latin typeface="メイリオ" panose="020B0604030504040204" pitchFamily="50" charset="-128"/>
                <a:ea typeface="メイリオ" panose="020B0604030504040204" pitchFamily="50" charset="-128"/>
              </a:rPr>
              <a:t>2025</a:t>
            </a:r>
            <a:r>
              <a:rPr lang="ja-JP" altLang="en-US" sz="1400" b="1" dirty="0">
                <a:solidFill>
                  <a:schemeClr val="accent2">
                    <a:lumMod val="75000"/>
                  </a:schemeClr>
                </a:solidFill>
                <a:latin typeface="メイリオ" panose="020B0604030504040204" pitchFamily="50" charset="-128"/>
                <a:ea typeface="メイリオ" panose="020B0604030504040204" pitchFamily="50" charset="-128"/>
              </a:rPr>
              <a:t>年</a:t>
            </a:r>
            <a:r>
              <a:rPr lang="en-US" altLang="ja-JP" sz="1400" b="1" dirty="0">
                <a:solidFill>
                  <a:schemeClr val="accent2">
                    <a:lumMod val="75000"/>
                  </a:schemeClr>
                </a:solidFill>
                <a:latin typeface="メイリオ" panose="020B0604030504040204" pitchFamily="50" charset="-128"/>
                <a:ea typeface="メイリオ" panose="020B0604030504040204" pitchFamily="50" charset="-128"/>
              </a:rPr>
              <a:t>9</a:t>
            </a:r>
            <a:r>
              <a:rPr kumimoji="1" lang="ja-JP" altLang="en-US" sz="1400" b="1" dirty="0">
                <a:solidFill>
                  <a:schemeClr val="accent2">
                    <a:lumMod val="75000"/>
                  </a:schemeClr>
                </a:solidFill>
                <a:latin typeface="メイリオ" panose="020B0604030504040204" pitchFamily="50" charset="-128"/>
                <a:ea typeface="メイリオ" panose="020B0604030504040204" pitchFamily="50" charset="-128"/>
              </a:rPr>
              <a:t>月</a:t>
            </a:r>
            <a:r>
              <a:rPr lang="en-US" altLang="ja-JP" sz="1400" b="1" dirty="0">
                <a:solidFill>
                  <a:schemeClr val="accent2">
                    <a:lumMod val="75000"/>
                  </a:schemeClr>
                </a:solidFill>
                <a:latin typeface="メイリオ" panose="020B0604030504040204" pitchFamily="50" charset="-128"/>
                <a:ea typeface="メイリオ" panose="020B0604030504040204" pitchFamily="50" charset="-128"/>
              </a:rPr>
              <a:t>7</a:t>
            </a:r>
            <a:r>
              <a:rPr kumimoji="1" lang="ja-JP" altLang="en-US" sz="1400" b="1" dirty="0">
                <a:solidFill>
                  <a:schemeClr val="accent2">
                    <a:lumMod val="75000"/>
                  </a:schemeClr>
                </a:solidFill>
                <a:latin typeface="メイリオ" panose="020B0604030504040204" pitchFamily="50" charset="-128"/>
                <a:ea typeface="メイリオ" panose="020B0604030504040204" pitchFamily="50" charset="-128"/>
              </a:rPr>
              <a:t>日</a:t>
            </a:r>
            <a:r>
              <a:rPr kumimoji="1" lang="en-US" altLang="ja-JP" sz="14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400" b="1" dirty="0">
                <a:solidFill>
                  <a:schemeClr val="accent2">
                    <a:lumMod val="75000"/>
                  </a:schemeClr>
                </a:solidFill>
                <a:latin typeface="メイリオ" panose="020B0604030504040204" pitchFamily="50" charset="-128"/>
                <a:ea typeface="メイリオ" panose="020B0604030504040204" pitchFamily="50" charset="-128"/>
              </a:rPr>
              <a:t>日</a:t>
            </a:r>
            <a:r>
              <a:rPr kumimoji="1" lang="en-US" altLang="ja-JP" sz="1400" b="1" dirty="0">
                <a:solidFill>
                  <a:schemeClr val="accent2">
                    <a:lumMod val="75000"/>
                  </a:schemeClr>
                </a:solidFill>
                <a:latin typeface="メイリオ" panose="020B0604030504040204" pitchFamily="50" charset="-128"/>
                <a:ea typeface="メイリオ" panose="020B0604030504040204" pitchFamily="50" charset="-128"/>
              </a:rPr>
              <a:t>)</a:t>
            </a:r>
          </a:p>
          <a:p>
            <a:r>
              <a:rPr kumimoji="1" lang="en-US" altLang="ja-JP" sz="1400" b="1" dirty="0">
                <a:solidFill>
                  <a:schemeClr val="accent2">
                    <a:lumMod val="75000"/>
                  </a:schemeClr>
                </a:solidFill>
                <a:latin typeface="メイリオ" panose="020B0604030504040204" pitchFamily="50" charset="-128"/>
                <a:ea typeface="メイリオ" panose="020B0604030504040204" pitchFamily="50" charset="-128"/>
              </a:rPr>
              <a:t>WEB</a:t>
            </a:r>
            <a:r>
              <a:rPr kumimoji="1" lang="ja-JP" altLang="en-US" sz="1400" b="1" dirty="0">
                <a:solidFill>
                  <a:schemeClr val="accent2">
                    <a:lumMod val="75000"/>
                  </a:schemeClr>
                </a:solidFill>
                <a:latin typeface="メイリオ" panose="020B0604030504040204" pitchFamily="50" charset="-128"/>
                <a:ea typeface="メイリオ" panose="020B0604030504040204" pitchFamily="50" charset="-128"/>
              </a:rPr>
              <a:t>申込 受付開始</a:t>
            </a:r>
          </a:p>
          <a:p>
            <a:endParaRPr kumimoji="1" lang="ja-JP" altLang="en-US" sz="1400" dirty="0"/>
          </a:p>
        </p:txBody>
      </p:sp>
      <p:grpSp>
        <p:nvGrpSpPr>
          <p:cNvPr id="62" name="Group 4">
            <a:extLst>
              <a:ext uri="{FF2B5EF4-FFF2-40B4-BE49-F238E27FC236}">
                <a16:creationId xmlns:a16="http://schemas.microsoft.com/office/drawing/2014/main" id="{BF72CCF0-8576-E861-2CF5-CD3E31B345BE}"/>
              </a:ext>
            </a:extLst>
          </p:cNvPr>
          <p:cNvGrpSpPr>
            <a:grpSpLocks noChangeAspect="1"/>
          </p:cNvGrpSpPr>
          <p:nvPr/>
        </p:nvGrpSpPr>
        <p:grpSpPr bwMode="auto">
          <a:xfrm>
            <a:off x="400994" y="317019"/>
            <a:ext cx="6722842" cy="88943"/>
            <a:chOff x="199" y="5275"/>
            <a:chExt cx="4384" cy="58"/>
          </a:xfrm>
        </p:grpSpPr>
        <p:sp>
          <p:nvSpPr>
            <p:cNvPr id="63" name="Freeform 5">
              <a:extLst>
                <a:ext uri="{FF2B5EF4-FFF2-40B4-BE49-F238E27FC236}">
                  <a16:creationId xmlns:a16="http://schemas.microsoft.com/office/drawing/2014/main" id="{803EBD79-3E60-AA74-310A-5F52FA39B42A}"/>
                </a:ext>
              </a:extLst>
            </p:cNvPr>
            <p:cNvSpPr>
              <a:spLocks/>
            </p:cNvSpPr>
            <p:nvPr userDrawn="1"/>
          </p:nvSpPr>
          <p:spPr bwMode="auto">
            <a:xfrm>
              <a:off x="19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
              <a:extLst>
                <a:ext uri="{FF2B5EF4-FFF2-40B4-BE49-F238E27FC236}">
                  <a16:creationId xmlns:a16="http://schemas.microsoft.com/office/drawing/2014/main" id="{6231D1D9-3384-3095-71F9-9B67E8048B02}"/>
                </a:ext>
              </a:extLst>
            </p:cNvPr>
            <p:cNvSpPr>
              <a:spLocks/>
            </p:cNvSpPr>
            <p:nvPr userDrawn="1"/>
          </p:nvSpPr>
          <p:spPr bwMode="auto">
            <a:xfrm>
              <a:off x="35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7">
              <a:extLst>
                <a:ext uri="{FF2B5EF4-FFF2-40B4-BE49-F238E27FC236}">
                  <a16:creationId xmlns:a16="http://schemas.microsoft.com/office/drawing/2014/main" id="{8F8630F1-8260-1F41-7521-BDCE801BDB08}"/>
                </a:ext>
              </a:extLst>
            </p:cNvPr>
            <p:cNvSpPr>
              <a:spLocks/>
            </p:cNvSpPr>
            <p:nvPr userDrawn="1"/>
          </p:nvSpPr>
          <p:spPr bwMode="auto">
            <a:xfrm>
              <a:off x="51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8">
              <a:extLst>
                <a:ext uri="{FF2B5EF4-FFF2-40B4-BE49-F238E27FC236}">
                  <a16:creationId xmlns:a16="http://schemas.microsoft.com/office/drawing/2014/main" id="{71FF75A9-3256-737E-DE00-358D34BDE340}"/>
                </a:ext>
              </a:extLst>
            </p:cNvPr>
            <p:cNvSpPr>
              <a:spLocks/>
            </p:cNvSpPr>
            <p:nvPr userDrawn="1"/>
          </p:nvSpPr>
          <p:spPr bwMode="auto">
            <a:xfrm>
              <a:off x="679" y="5275"/>
              <a:ext cx="58" cy="58"/>
            </a:xfrm>
            <a:custGeom>
              <a:avLst/>
              <a:gdLst>
                <a:gd name="T0" fmla="*/ 58 w 58"/>
                <a:gd name="T1" fmla="*/ 28 h 58"/>
                <a:gd name="T2" fmla="*/ 58 w 58"/>
                <a:gd name="T3" fmla="*/ 28 h 58"/>
                <a:gd name="T4" fmla="*/ 54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4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4"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4"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9">
              <a:extLst>
                <a:ext uri="{FF2B5EF4-FFF2-40B4-BE49-F238E27FC236}">
                  <a16:creationId xmlns:a16="http://schemas.microsoft.com/office/drawing/2014/main" id="{BB66E766-C3E5-3EFA-15AE-D735DA1FC189}"/>
                </a:ext>
              </a:extLst>
            </p:cNvPr>
            <p:cNvSpPr>
              <a:spLocks/>
            </p:cNvSpPr>
            <p:nvPr userDrawn="1"/>
          </p:nvSpPr>
          <p:spPr bwMode="auto">
            <a:xfrm>
              <a:off x="84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0">
              <a:extLst>
                <a:ext uri="{FF2B5EF4-FFF2-40B4-BE49-F238E27FC236}">
                  <a16:creationId xmlns:a16="http://schemas.microsoft.com/office/drawing/2014/main" id="{72CCBA5E-4A71-F889-4A8A-9CC3F7479B2F}"/>
                </a:ext>
              </a:extLst>
            </p:cNvPr>
            <p:cNvSpPr>
              <a:spLocks/>
            </p:cNvSpPr>
            <p:nvPr userDrawn="1"/>
          </p:nvSpPr>
          <p:spPr bwMode="auto">
            <a:xfrm>
              <a:off x="100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11">
              <a:extLst>
                <a:ext uri="{FF2B5EF4-FFF2-40B4-BE49-F238E27FC236}">
                  <a16:creationId xmlns:a16="http://schemas.microsoft.com/office/drawing/2014/main" id="{6F349529-825B-CF97-4DCC-D8BDDA424837}"/>
                </a:ext>
              </a:extLst>
            </p:cNvPr>
            <p:cNvSpPr>
              <a:spLocks/>
            </p:cNvSpPr>
            <p:nvPr userDrawn="1"/>
          </p:nvSpPr>
          <p:spPr bwMode="auto">
            <a:xfrm>
              <a:off x="116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12">
              <a:extLst>
                <a:ext uri="{FF2B5EF4-FFF2-40B4-BE49-F238E27FC236}">
                  <a16:creationId xmlns:a16="http://schemas.microsoft.com/office/drawing/2014/main" id="{82A6FC96-5D1A-2F20-2FAB-185EEC5BB82C}"/>
                </a:ext>
              </a:extLst>
            </p:cNvPr>
            <p:cNvSpPr>
              <a:spLocks/>
            </p:cNvSpPr>
            <p:nvPr userDrawn="1"/>
          </p:nvSpPr>
          <p:spPr bwMode="auto">
            <a:xfrm>
              <a:off x="132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13">
              <a:extLst>
                <a:ext uri="{FF2B5EF4-FFF2-40B4-BE49-F238E27FC236}">
                  <a16:creationId xmlns:a16="http://schemas.microsoft.com/office/drawing/2014/main" id="{E37C9F24-5705-B81A-3E9F-4E6B5450EAF7}"/>
                </a:ext>
              </a:extLst>
            </p:cNvPr>
            <p:cNvSpPr>
              <a:spLocks/>
            </p:cNvSpPr>
            <p:nvPr userDrawn="1"/>
          </p:nvSpPr>
          <p:spPr bwMode="auto">
            <a:xfrm>
              <a:off x="148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14">
              <a:extLst>
                <a:ext uri="{FF2B5EF4-FFF2-40B4-BE49-F238E27FC236}">
                  <a16:creationId xmlns:a16="http://schemas.microsoft.com/office/drawing/2014/main" id="{B4B96ACA-87AF-A058-EC91-E25E83887F3B}"/>
                </a:ext>
              </a:extLst>
            </p:cNvPr>
            <p:cNvSpPr>
              <a:spLocks/>
            </p:cNvSpPr>
            <p:nvPr userDrawn="1"/>
          </p:nvSpPr>
          <p:spPr bwMode="auto">
            <a:xfrm>
              <a:off x="164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15">
              <a:extLst>
                <a:ext uri="{FF2B5EF4-FFF2-40B4-BE49-F238E27FC236}">
                  <a16:creationId xmlns:a16="http://schemas.microsoft.com/office/drawing/2014/main" id="{6417ECDE-1427-0E24-1297-3767AF3C7F31}"/>
                </a:ext>
              </a:extLst>
            </p:cNvPr>
            <p:cNvSpPr>
              <a:spLocks/>
            </p:cNvSpPr>
            <p:nvPr userDrawn="1"/>
          </p:nvSpPr>
          <p:spPr bwMode="auto">
            <a:xfrm>
              <a:off x="1801" y="5275"/>
              <a:ext cx="58" cy="58"/>
            </a:xfrm>
            <a:custGeom>
              <a:avLst/>
              <a:gdLst>
                <a:gd name="T0" fmla="*/ 58 w 58"/>
                <a:gd name="T1" fmla="*/ 28 h 58"/>
                <a:gd name="T2" fmla="*/ 58 w 58"/>
                <a:gd name="T3" fmla="*/ 28 h 58"/>
                <a:gd name="T4" fmla="*/ 56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6">
              <a:extLst>
                <a:ext uri="{FF2B5EF4-FFF2-40B4-BE49-F238E27FC236}">
                  <a16:creationId xmlns:a16="http://schemas.microsoft.com/office/drawing/2014/main" id="{F8B33E81-C491-D06C-27B4-1B13AA0A548C}"/>
                </a:ext>
              </a:extLst>
            </p:cNvPr>
            <p:cNvSpPr>
              <a:spLocks/>
            </p:cNvSpPr>
            <p:nvPr userDrawn="1"/>
          </p:nvSpPr>
          <p:spPr bwMode="auto">
            <a:xfrm>
              <a:off x="196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17">
              <a:extLst>
                <a:ext uri="{FF2B5EF4-FFF2-40B4-BE49-F238E27FC236}">
                  <a16:creationId xmlns:a16="http://schemas.microsoft.com/office/drawing/2014/main" id="{19FD1576-6272-D880-00B0-AF73377857EE}"/>
                </a:ext>
              </a:extLst>
            </p:cNvPr>
            <p:cNvSpPr>
              <a:spLocks/>
            </p:cNvSpPr>
            <p:nvPr userDrawn="1"/>
          </p:nvSpPr>
          <p:spPr bwMode="auto">
            <a:xfrm>
              <a:off x="212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18">
              <a:extLst>
                <a:ext uri="{FF2B5EF4-FFF2-40B4-BE49-F238E27FC236}">
                  <a16:creationId xmlns:a16="http://schemas.microsoft.com/office/drawing/2014/main" id="{50C8201E-CF66-827E-17CB-9C0CF913105E}"/>
                </a:ext>
              </a:extLst>
            </p:cNvPr>
            <p:cNvSpPr>
              <a:spLocks/>
            </p:cNvSpPr>
            <p:nvPr userDrawn="1"/>
          </p:nvSpPr>
          <p:spPr bwMode="auto">
            <a:xfrm>
              <a:off x="228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19">
              <a:extLst>
                <a:ext uri="{FF2B5EF4-FFF2-40B4-BE49-F238E27FC236}">
                  <a16:creationId xmlns:a16="http://schemas.microsoft.com/office/drawing/2014/main" id="{67A59F8B-74C1-110E-AB42-4920B6CBF402}"/>
                </a:ext>
              </a:extLst>
            </p:cNvPr>
            <p:cNvSpPr>
              <a:spLocks/>
            </p:cNvSpPr>
            <p:nvPr userDrawn="1"/>
          </p:nvSpPr>
          <p:spPr bwMode="auto">
            <a:xfrm>
              <a:off x="244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20">
              <a:extLst>
                <a:ext uri="{FF2B5EF4-FFF2-40B4-BE49-F238E27FC236}">
                  <a16:creationId xmlns:a16="http://schemas.microsoft.com/office/drawing/2014/main" id="{82E1EF6E-F602-622B-F773-C173D1CC7246}"/>
                </a:ext>
              </a:extLst>
            </p:cNvPr>
            <p:cNvSpPr>
              <a:spLocks/>
            </p:cNvSpPr>
            <p:nvPr userDrawn="1"/>
          </p:nvSpPr>
          <p:spPr bwMode="auto">
            <a:xfrm>
              <a:off x="260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21">
              <a:extLst>
                <a:ext uri="{FF2B5EF4-FFF2-40B4-BE49-F238E27FC236}">
                  <a16:creationId xmlns:a16="http://schemas.microsoft.com/office/drawing/2014/main" id="{D690FC35-BD81-1149-EDAA-7B01A55D31C2}"/>
                </a:ext>
              </a:extLst>
            </p:cNvPr>
            <p:cNvSpPr>
              <a:spLocks/>
            </p:cNvSpPr>
            <p:nvPr userDrawn="1"/>
          </p:nvSpPr>
          <p:spPr bwMode="auto">
            <a:xfrm>
              <a:off x="276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22">
              <a:extLst>
                <a:ext uri="{FF2B5EF4-FFF2-40B4-BE49-F238E27FC236}">
                  <a16:creationId xmlns:a16="http://schemas.microsoft.com/office/drawing/2014/main" id="{D8A45CEB-175A-B4A2-65E4-6FFAE9A39D08}"/>
                </a:ext>
              </a:extLst>
            </p:cNvPr>
            <p:cNvSpPr>
              <a:spLocks/>
            </p:cNvSpPr>
            <p:nvPr userDrawn="1"/>
          </p:nvSpPr>
          <p:spPr bwMode="auto">
            <a:xfrm>
              <a:off x="2923"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23">
              <a:extLst>
                <a:ext uri="{FF2B5EF4-FFF2-40B4-BE49-F238E27FC236}">
                  <a16:creationId xmlns:a16="http://schemas.microsoft.com/office/drawing/2014/main" id="{1DBA5EF0-3FCA-F3E3-1869-F9C8B61E0BC5}"/>
                </a:ext>
              </a:extLst>
            </p:cNvPr>
            <p:cNvSpPr>
              <a:spLocks/>
            </p:cNvSpPr>
            <p:nvPr userDrawn="1"/>
          </p:nvSpPr>
          <p:spPr bwMode="auto">
            <a:xfrm>
              <a:off x="308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24">
              <a:extLst>
                <a:ext uri="{FF2B5EF4-FFF2-40B4-BE49-F238E27FC236}">
                  <a16:creationId xmlns:a16="http://schemas.microsoft.com/office/drawing/2014/main" id="{AA93EFFC-833A-4CA1-6930-1820259DF14D}"/>
                </a:ext>
              </a:extLst>
            </p:cNvPr>
            <p:cNvSpPr>
              <a:spLocks/>
            </p:cNvSpPr>
            <p:nvPr userDrawn="1"/>
          </p:nvSpPr>
          <p:spPr bwMode="auto">
            <a:xfrm>
              <a:off x="324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25">
              <a:extLst>
                <a:ext uri="{FF2B5EF4-FFF2-40B4-BE49-F238E27FC236}">
                  <a16:creationId xmlns:a16="http://schemas.microsoft.com/office/drawing/2014/main" id="{61E8DDE0-D12A-4602-9FD6-6E5D73EA881E}"/>
                </a:ext>
              </a:extLst>
            </p:cNvPr>
            <p:cNvSpPr>
              <a:spLocks/>
            </p:cNvSpPr>
            <p:nvPr userDrawn="1"/>
          </p:nvSpPr>
          <p:spPr bwMode="auto">
            <a:xfrm>
              <a:off x="340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26">
              <a:extLst>
                <a:ext uri="{FF2B5EF4-FFF2-40B4-BE49-F238E27FC236}">
                  <a16:creationId xmlns:a16="http://schemas.microsoft.com/office/drawing/2014/main" id="{235C1A38-231A-A37B-8125-A95B75383C68}"/>
                </a:ext>
              </a:extLst>
            </p:cNvPr>
            <p:cNvSpPr>
              <a:spLocks/>
            </p:cNvSpPr>
            <p:nvPr userDrawn="1"/>
          </p:nvSpPr>
          <p:spPr bwMode="auto">
            <a:xfrm>
              <a:off x="356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27">
              <a:extLst>
                <a:ext uri="{FF2B5EF4-FFF2-40B4-BE49-F238E27FC236}">
                  <a16:creationId xmlns:a16="http://schemas.microsoft.com/office/drawing/2014/main" id="{C44E1B7C-BA8F-35F8-E5AE-1B9F71E242D5}"/>
                </a:ext>
              </a:extLst>
            </p:cNvPr>
            <p:cNvSpPr>
              <a:spLocks/>
            </p:cNvSpPr>
            <p:nvPr userDrawn="1"/>
          </p:nvSpPr>
          <p:spPr bwMode="auto">
            <a:xfrm>
              <a:off x="372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28">
              <a:extLst>
                <a:ext uri="{FF2B5EF4-FFF2-40B4-BE49-F238E27FC236}">
                  <a16:creationId xmlns:a16="http://schemas.microsoft.com/office/drawing/2014/main" id="{C9EB4A2A-EAAF-7D4F-9E5F-11BDFA535473}"/>
                </a:ext>
              </a:extLst>
            </p:cNvPr>
            <p:cNvSpPr>
              <a:spLocks/>
            </p:cNvSpPr>
            <p:nvPr userDrawn="1"/>
          </p:nvSpPr>
          <p:spPr bwMode="auto">
            <a:xfrm>
              <a:off x="388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29">
              <a:extLst>
                <a:ext uri="{FF2B5EF4-FFF2-40B4-BE49-F238E27FC236}">
                  <a16:creationId xmlns:a16="http://schemas.microsoft.com/office/drawing/2014/main" id="{1C95E5C7-C669-F9B3-078F-610A49173123}"/>
                </a:ext>
              </a:extLst>
            </p:cNvPr>
            <p:cNvSpPr>
              <a:spLocks/>
            </p:cNvSpPr>
            <p:nvPr userDrawn="1"/>
          </p:nvSpPr>
          <p:spPr bwMode="auto">
            <a:xfrm>
              <a:off x="4045"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30">
              <a:extLst>
                <a:ext uri="{FF2B5EF4-FFF2-40B4-BE49-F238E27FC236}">
                  <a16:creationId xmlns:a16="http://schemas.microsoft.com/office/drawing/2014/main" id="{7EB85DD4-4C10-FDEB-41BE-78101E9D3463}"/>
                </a:ext>
              </a:extLst>
            </p:cNvPr>
            <p:cNvSpPr>
              <a:spLocks/>
            </p:cNvSpPr>
            <p:nvPr userDrawn="1"/>
          </p:nvSpPr>
          <p:spPr bwMode="auto">
            <a:xfrm>
              <a:off x="420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31">
              <a:extLst>
                <a:ext uri="{FF2B5EF4-FFF2-40B4-BE49-F238E27FC236}">
                  <a16:creationId xmlns:a16="http://schemas.microsoft.com/office/drawing/2014/main" id="{7D87644A-B525-DF29-5273-59052FA28254}"/>
                </a:ext>
              </a:extLst>
            </p:cNvPr>
            <p:cNvSpPr>
              <a:spLocks/>
            </p:cNvSpPr>
            <p:nvPr userDrawn="1"/>
          </p:nvSpPr>
          <p:spPr bwMode="auto">
            <a:xfrm>
              <a:off x="436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32">
              <a:extLst>
                <a:ext uri="{FF2B5EF4-FFF2-40B4-BE49-F238E27FC236}">
                  <a16:creationId xmlns:a16="http://schemas.microsoft.com/office/drawing/2014/main" id="{0841F31A-0059-F0C4-1386-BD28ACA35716}"/>
                </a:ext>
              </a:extLst>
            </p:cNvPr>
            <p:cNvSpPr>
              <a:spLocks/>
            </p:cNvSpPr>
            <p:nvPr userDrawn="1"/>
          </p:nvSpPr>
          <p:spPr bwMode="auto">
            <a:xfrm>
              <a:off x="452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7" name="図 6" descr="グラフィカル ユーザー インターフェイス, Web サイト&#10;&#10;AI 生成コンテンツは誤りを含む可能性があります。">
            <a:extLst>
              <a:ext uri="{FF2B5EF4-FFF2-40B4-BE49-F238E27FC236}">
                <a16:creationId xmlns:a16="http://schemas.microsoft.com/office/drawing/2014/main" id="{BE3694A9-09DB-11F6-FBA8-9B2EAD0F23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3411" y="3457716"/>
            <a:ext cx="2047657" cy="1151244"/>
          </a:xfrm>
          <a:prstGeom prst="rect">
            <a:avLst/>
          </a:prstGeom>
        </p:spPr>
      </p:pic>
      <p:pic>
        <p:nvPicPr>
          <p:cNvPr id="52" name="図 51">
            <a:extLst>
              <a:ext uri="{FF2B5EF4-FFF2-40B4-BE49-F238E27FC236}">
                <a16:creationId xmlns:a16="http://schemas.microsoft.com/office/drawing/2014/main" id="{93C6F702-3382-22F7-98C6-8FE06E009EF4}"/>
              </a:ext>
            </a:extLst>
          </p:cNvPr>
          <p:cNvPicPr>
            <a:picLocks noChangeAspect="1"/>
          </p:cNvPicPr>
          <p:nvPr/>
        </p:nvPicPr>
        <p:blipFill>
          <a:blip r:embed="rId9"/>
          <a:stretch>
            <a:fillRect/>
          </a:stretch>
        </p:blipFill>
        <p:spPr>
          <a:xfrm>
            <a:off x="556745" y="5428260"/>
            <a:ext cx="2381250" cy="1134595"/>
          </a:xfrm>
          <a:prstGeom prst="rect">
            <a:avLst/>
          </a:prstGeom>
        </p:spPr>
      </p:pic>
    </p:spTree>
    <p:extLst>
      <p:ext uri="{BB962C8B-B14F-4D97-AF65-F5344CB8AC3E}">
        <p14:creationId xmlns:p14="http://schemas.microsoft.com/office/powerpoint/2010/main" val="2330850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5639</TotalTime>
  <Words>1260</Words>
  <Application>Microsoft Office PowerPoint</Application>
  <PresentationFormat>ユーザー設定</PresentationFormat>
  <Paragraphs>86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HGP明朝B</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前田（中川）桂</dc:creator>
  <cp:lastModifiedBy>白石　剛大</cp:lastModifiedBy>
  <cp:revision>159</cp:revision>
  <cp:lastPrinted>2025-09-16T03:23:02Z</cp:lastPrinted>
  <dcterms:created xsi:type="dcterms:W3CDTF">2016-02-04T06:10:18Z</dcterms:created>
  <dcterms:modified xsi:type="dcterms:W3CDTF">2025-09-16T05:19:34Z</dcterms:modified>
</cp:coreProperties>
</file>