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742113" cy="98758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8"/>
    <a:srgbClr val="E6485F"/>
    <a:srgbClr val="D3E8C6"/>
    <a:srgbClr val="F8F0BE"/>
    <a:srgbClr val="EE8291"/>
    <a:srgbClr val="F09AB9"/>
    <a:srgbClr val="F199A6"/>
    <a:srgbClr val="F7C5CC"/>
    <a:srgbClr val="FADADF"/>
    <a:srgbClr val="F6C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646" autoAdjust="0"/>
    <p:restoredTop sz="94723"/>
  </p:normalViewPr>
  <p:slideViewPr>
    <p:cSldViewPr snapToGrid="0">
      <p:cViewPr varScale="1">
        <p:scale>
          <a:sx n="68" d="100"/>
          <a:sy n="68" d="100"/>
        </p:scale>
        <p:origin x="296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2025/8/20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2025/8/20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2025/8/20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9.jpeg"/><Relationship Id="rId7" Type="http://schemas.openxmlformats.org/officeDocument/2006/relationships/hyperlink" Target="https://www.instagram.com/nihonuniversity_chs/" TargetMode="External"/><Relationship Id="rId12" Type="http://schemas.openxmlformats.org/officeDocument/2006/relationships/image" Target="../media/image25.png"/><Relationship Id="rId17" Type="http://schemas.openxmlformats.org/officeDocument/2006/relationships/image" Target="../media/image30.gif"/><Relationship Id="rId2" Type="http://schemas.openxmlformats.org/officeDocument/2006/relationships/image" Target="../media/image18.jpeg"/><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4.jpeg"/><Relationship Id="rId5" Type="http://schemas.openxmlformats.org/officeDocument/2006/relationships/hyperlink" Target="https://twitter.com/bunrigakubu" TargetMode="External"/><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s://chs.nihon-u.ac.jp/" TargetMode="External"/><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テキスト プレースホルダー 116"/>
          <p:cNvSpPr>
            <a:spLocks noGrp="1"/>
          </p:cNvSpPr>
          <p:nvPr>
            <p:ph type="body" sz="quarter" idx="10"/>
          </p:nvPr>
        </p:nvSpPr>
        <p:spPr>
          <a:xfrm>
            <a:off x="-83789" y="677826"/>
            <a:ext cx="2540763" cy="567915"/>
          </a:xfrm>
        </p:spPr>
        <p:txBody>
          <a:bodyPr anchor="ctr" anchorCtr="1">
            <a:normAutofit/>
          </a:bodyPr>
          <a:lstStyle/>
          <a:p>
            <a:r>
              <a:rPr kumimoji="1" lang="ja-JP" altLang="en-US"/>
              <a:t>令和７年９月号</a:t>
            </a:r>
            <a:endParaRPr kumimoji="1" lang="ja-JP" altLang="en-US" dirty="0"/>
          </a:p>
        </p:txBody>
      </p:sp>
      <p:sp>
        <p:nvSpPr>
          <p:cNvPr id="121" name="テキスト プレースホルダー 120"/>
          <p:cNvSpPr>
            <a:spLocks noGrp="1"/>
          </p:cNvSpPr>
          <p:nvPr>
            <p:ph type="body" sz="quarter" idx="14"/>
          </p:nvPr>
        </p:nvSpPr>
        <p:spPr>
          <a:xfrm>
            <a:off x="29738" y="-54307"/>
            <a:ext cx="5087379" cy="1168400"/>
          </a:xfrm>
        </p:spPr>
        <p:txBody>
          <a:bodyPr anchor="ctr" anchorCtr="1">
            <a:normAutofit fontScale="77500" lnSpcReduction="20000"/>
          </a:bodyPr>
          <a:lstStyle/>
          <a:p>
            <a:r>
              <a:rPr kumimoji="1" lang="ja-JP" altLang="en-US"/>
              <a:t>大学連携</a:t>
            </a:r>
            <a:r>
              <a:rPr kumimoji="1" lang="en-US" altLang="ja-JP"/>
              <a:t>News</a:t>
            </a:r>
            <a:endParaRPr kumimoji="1" lang="ja-JP" altLang="en-US" dirty="0"/>
          </a:p>
        </p:txBody>
      </p:sp>
      <p:sp>
        <p:nvSpPr>
          <p:cNvPr id="123" name="テキスト プレースホルダー 122"/>
          <p:cNvSpPr>
            <a:spLocks noGrp="1"/>
          </p:cNvSpPr>
          <p:nvPr>
            <p:ph type="body" sz="quarter" idx="17"/>
          </p:nvPr>
        </p:nvSpPr>
        <p:spPr>
          <a:xfrm>
            <a:off x="220042" y="3170283"/>
            <a:ext cx="6132586" cy="387591"/>
          </a:xfrm>
        </p:spPr>
        <p:txBody>
          <a:bodyPr>
            <a:noAutofit/>
          </a:bodyPr>
          <a:lstStyle/>
          <a:p>
            <a:r>
              <a:rPr kumimoji="1" lang="ja-JP" altLang="en-US" sz="2400" dirty="0">
                <a:solidFill>
                  <a:srgbClr val="0070C0"/>
                </a:solidFill>
              </a:rPr>
              <a:t>コミュニティの中の「心理臨床センター」</a:t>
            </a:r>
          </a:p>
        </p:txBody>
      </p:sp>
      <p:sp>
        <p:nvSpPr>
          <p:cNvPr id="124" name="テキスト プレースホルダー 123"/>
          <p:cNvSpPr>
            <a:spLocks noGrp="1"/>
          </p:cNvSpPr>
          <p:nvPr>
            <p:ph type="body" sz="quarter" idx="27"/>
          </p:nvPr>
        </p:nvSpPr>
        <p:spPr>
          <a:xfrm>
            <a:off x="220042" y="3682416"/>
            <a:ext cx="3718944" cy="2263346"/>
          </a:xfrm>
        </p:spPr>
        <p:txBody>
          <a:bodyPr>
            <a:normAutofit/>
          </a:bodyPr>
          <a:lstStyle/>
          <a:p>
            <a:r>
              <a:rPr kumimoji="1" lang="ja-JP" altLang="en-US" sz="1400" dirty="0"/>
              <a:t>　</a:t>
            </a:r>
            <a:r>
              <a:rPr kumimoji="1" lang="ja-JP" altLang="en-US" sz="1200" dirty="0"/>
              <a:t>文理学部に入る正門の反対側に百周年記念館という丸い大きな建物があります。その</a:t>
            </a:r>
            <a:r>
              <a:rPr kumimoji="1" lang="en-US" altLang="ja-JP" sz="1200" dirty="0"/>
              <a:t>1</a:t>
            </a:r>
            <a:r>
              <a:rPr kumimoji="1" lang="ja-JP" altLang="en-US" sz="1200" dirty="0"/>
              <a:t>階に「心理臨床センター」があります。心理相談の専門施設です。</a:t>
            </a:r>
            <a:endParaRPr kumimoji="1" lang="en-US" altLang="ja-JP" sz="1200" dirty="0"/>
          </a:p>
          <a:p>
            <a:r>
              <a:rPr kumimoji="1" lang="ja-JP" altLang="en-US" sz="1200" dirty="0"/>
              <a:t>　小さいお子さんから高齢の方まで、どなたでもご利用いただけます。</a:t>
            </a:r>
            <a:endParaRPr kumimoji="1" lang="en-US" altLang="ja-JP" sz="1200" dirty="0"/>
          </a:p>
          <a:p>
            <a:r>
              <a:rPr kumimoji="1" lang="ja-JP" altLang="en-US" sz="1200" dirty="0"/>
              <a:t>　初回面接（</a:t>
            </a:r>
            <a:r>
              <a:rPr kumimoji="1" lang="en-US" altLang="ja-JP" sz="1200" dirty="0"/>
              <a:t>90</a:t>
            </a:r>
            <a:r>
              <a:rPr kumimoji="1" lang="ja-JP" altLang="en-US" sz="1200" dirty="0"/>
              <a:t>分）が</a:t>
            </a:r>
            <a:r>
              <a:rPr kumimoji="1" lang="en-US" altLang="ja-JP" sz="1200" dirty="0"/>
              <a:t>3</a:t>
            </a:r>
            <a:r>
              <a:rPr kumimoji="1" lang="ja-JP" altLang="en-US" sz="1200" dirty="0"/>
              <a:t>千円、</a:t>
            </a:r>
            <a:r>
              <a:rPr kumimoji="1" lang="en-US" altLang="ja-JP" sz="1200" dirty="0"/>
              <a:t>2</a:t>
            </a:r>
            <a:r>
              <a:rPr kumimoji="1" lang="ja-JP" altLang="en-US" sz="1200" dirty="0"/>
              <a:t>回目以降の面接（</a:t>
            </a:r>
            <a:r>
              <a:rPr kumimoji="1" lang="en-US" altLang="ja-JP" sz="1200" dirty="0"/>
              <a:t>50</a:t>
            </a:r>
            <a:r>
              <a:rPr kumimoji="1" lang="ja-JP" altLang="en-US" sz="1200" dirty="0"/>
              <a:t>分）が</a:t>
            </a:r>
            <a:r>
              <a:rPr kumimoji="1" lang="en-US" altLang="ja-JP" sz="1200" dirty="0"/>
              <a:t>5</a:t>
            </a:r>
            <a:r>
              <a:rPr kumimoji="1" lang="ja-JP" altLang="en-US" sz="1200" dirty="0"/>
              <a:t>千円などになっています。センター利用者は駐車場を無料で使用できます。</a:t>
            </a:r>
            <a:endParaRPr kumimoji="1" lang="en-US" altLang="ja-JP" sz="1200" dirty="0"/>
          </a:p>
          <a:p>
            <a:r>
              <a:rPr kumimoji="1" lang="ja-JP" altLang="en-US" sz="1200" dirty="0"/>
              <a:t>　公認心理師や臨床心理士の有資格者で、キャリアを積んだ相談員が</a:t>
            </a:r>
            <a:r>
              <a:rPr kumimoji="1" lang="en-US" altLang="ja-JP" sz="1200" dirty="0"/>
              <a:t>16</a:t>
            </a:r>
            <a:r>
              <a:rPr kumimoji="1" lang="ja-JP" altLang="en-US" sz="1200" dirty="0"/>
              <a:t>名以上所属しています。</a:t>
            </a:r>
            <a:endParaRPr kumimoji="1" lang="en-US" altLang="ja-JP" sz="1200" dirty="0"/>
          </a:p>
        </p:txBody>
      </p:sp>
      <p:sp>
        <p:nvSpPr>
          <p:cNvPr id="116" name="円/楕円 115"/>
          <p:cNvSpPr/>
          <p:nvPr userDrawn="1"/>
        </p:nvSpPr>
        <p:spPr>
          <a:xfrm>
            <a:off x="154546" y="1400772"/>
            <a:ext cx="7175077" cy="15022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 y="1359897"/>
            <a:ext cx="7559676" cy="50800"/>
            <a:chOff x="-1" y="1340847"/>
            <a:chExt cx="7559676" cy="50800"/>
          </a:xfrm>
        </p:grpSpPr>
        <p:cxnSp>
          <p:nvCxnSpPr>
            <p:cNvPr id="149" name="直線コネクタ 148"/>
            <p:cNvCxnSpPr/>
            <p:nvPr/>
          </p:nvCxnSpPr>
          <p:spPr>
            <a:xfrm>
              <a:off x="-1" y="1340847"/>
              <a:ext cx="755967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1" y="1391647"/>
              <a:ext cx="75596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テキスト プレースホルダー 118"/>
          <p:cNvSpPr txBox="1">
            <a:spLocks/>
          </p:cNvSpPr>
          <p:nvPr/>
        </p:nvSpPr>
        <p:spPr>
          <a:xfrm>
            <a:off x="1938340" y="1075637"/>
            <a:ext cx="4108310" cy="413454"/>
          </a:xfrm>
          <a:prstGeom prst="rect">
            <a:avLst/>
          </a:prstGeom>
        </p:spPr>
        <p:txBody>
          <a:bodyPr vert="horz" lIns="91440" tIns="45720" rIns="91440" bIns="45720" rtlCol="0">
            <a:normAutofit/>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rPr>
              <a:t>発行：世田谷区　政策経営部　政策研究・調査課</a:t>
            </a:r>
            <a:endParaRPr lang="en-US" altLang="ja-JP" sz="1000" dirty="0">
              <a:latin typeface="メイリオ" panose="020B0604030504040204" pitchFamily="50" charset="-128"/>
              <a:ea typeface="メイリオ" panose="020B0604030504040204" pitchFamily="50" charset="-128"/>
            </a:endParaRPr>
          </a:p>
          <a:p>
            <a:pPr marL="0" indent="0">
              <a:lnSpc>
                <a:spcPct val="50000"/>
              </a:lnSpc>
              <a:buFont typeface="Arial" panose="020B0604020202020204" pitchFamily="34" charset="0"/>
              <a:buNone/>
            </a:pP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03-6453-1969</a:t>
            </a:r>
            <a:endParaRPr lang="ja-JP" altLang="en-US" sz="1000" dirty="0">
              <a:latin typeface="メイリオ" panose="020B0604030504040204" pitchFamily="50" charset="-128"/>
              <a:ea typeface="メイリオ" panose="020B0604030504040204" pitchFamily="50" charset="-128"/>
            </a:endParaRPr>
          </a:p>
        </p:txBody>
      </p:sp>
      <p:pic>
        <p:nvPicPr>
          <p:cNvPr id="20" name="図 1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199376" y="136504"/>
            <a:ext cx="770401" cy="778977"/>
          </a:xfrm>
          <a:prstGeom prst="rect">
            <a:avLst/>
          </a:prstGeom>
        </p:spPr>
      </p:pic>
      <p:sp>
        <p:nvSpPr>
          <p:cNvPr id="21" name="テキスト プレースホルダー 116"/>
          <p:cNvSpPr>
            <a:spLocks noGrp="1"/>
          </p:cNvSpPr>
          <p:nvPr>
            <p:ph type="body" sz="quarter" idx="10"/>
          </p:nvPr>
        </p:nvSpPr>
        <p:spPr>
          <a:xfrm>
            <a:off x="5612921" y="887494"/>
            <a:ext cx="1898794" cy="603893"/>
          </a:xfrm>
        </p:spPr>
        <p:txBody>
          <a:bodyPr anchor="ctr" anchorCtr="1">
            <a:normAutofit/>
          </a:bodyPr>
          <a:lstStyle/>
          <a:p>
            <a:r>
              <a:rPr lang="ja-JP" altLang="en-US" sz="2800" dirty="0"/>
              <a:t>世田谷区</a:t>
            </a:r>
            <a:endParaRPr kumimoji="1" lang="ja-JP" altLang="en-US" sz="2800" dirty="0"/>
          </a:p>
        </p:txBody>
      </p:sp>
      <p:pic>
        <p:nvPicPr>
          <p:cNvPr id="11" name="図 10">
            <a:extLst>
              <a:ext uri="{FF2B5EF4-FFF2-40B4-BE49-F238E27FC236}">
                <a16:creationId xmlns:a16="http://schemas.microsoft.com/office/drawing/2014/main" id="{AC9CB408-B894-412D-93EE-6A7496520E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4" t="1235" r="210" b="1890"/>
          <a:stretch/>
        </p:blipFill>
        <p:spPr>
          <a:xfrm>
            <a:off x="477078" y="8240377"/>
            <a:ext cx="3251340" cy="2144501"/>
          </a:xfrm>
          <a:prstGeom prst="rect">
            <a:avLst/>
          </a:prstGeom>
          <a:ln>
            <a:noFill/>
          </a:ln>
          <a:effectLst>
            <a:softEdge rad="112500"/>
          </a:effectLst>
        </p:spPr>
      </p:pic>
      <p:pic>
        <p:nvPicPr>
          <p:cNvPr id="17" name="図プレースホルダー 16">
            <a:extLst>
              <a:ext uri="{FF2B5EF4-FFF2-40B4-BE49-F238E27FC236}">
                <a16:creationId xmlns:a16="http://schemas.microsoft.com/office/drawing/2014/main" id="{F249B54D-996E-4B2A-976D-39AD48BB751F}"/>
              </a:ext>
            </a:extLst>
          </p:cNvPr>
          <p:cNvPicPr>
            <a:picLocks noGrp="1" noChangeAspect="1"/>
          </p:cNvPicPr>
          <p:nvPr>
            <p:ph type="pic" sz="quarter" idx="29"/>
          </p:nvPr>
        </p:nvPicPr>
        <p:blipFill rotWithShape="1">
          <a:blip r:embed="rId4" cstate="print">
            <a:extLst>
              <a:ext uri="{28A0092B-C50C-407E-A947-70E740481C1C}">
                <a14:useLocalDpi xmlns:a14="http://schemas.microsoft.com/office/drawing/2010/main" val="0"/>
              </a:ext>
            </a:extLst>
          </a:blip>
          <a:srcRect l="1268" t="3806" r="-219" b="-680"/>
          <a:stretch/>
        </p:blipFill>
        <p:spPr>
          <a:xfrm>
            <a:off x="3882705" y="8230438"/>
            <a:ext cx="3199892" cy="2110567"/>
          </a:xfrm>
          <a:prstGeom prst="rect">
            <a:avLst/>
          </a:prstGeom>
          <a:ln>
            <a:noFill/>
          </a:ln>
          <a:effectLst>
            <a:softEdge rad="112500"/>
          </a:effectLst>
        </p:spPr>
      </p:pic>
      <p:sp>
        <p:nvSpPr>
          <p:cNvPr id="34" name="角丸四角形 2">
            <a:extLst>
              <a:ext uri="{FF2B5EF4-FFF2-40B4-BE49-F238E27FC236}">
                <a16:creationId xmlns:a16="http://schemas.microsoft.com/office/drawing/2014/main" id="{7540F87A-BE8B-48E1-804E-9A9858D56E45}"/>
              </a:ext>
            </a:extLst>
          </p:cNvPr>
          <p:cNvSpPr/>
          <p:nvPr/>
        </p:nvSpPr>
        <p:spPr>
          <a:xfrm>
            <a:off x="46672" y="1453675"/>
            <a:ext cx="7463755" cy="1525840"/>
          </a:xfrm>
          <a:prstGeom prst="roundRect">
            <a:avLst>
              <a:gd name="adj" fmla="val 8760"/>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500" b="1"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9247D686-CCE0-46F1-92EB-98578A9C925C}"/>
              </a:ext>
            </a:extLst>
          </p:cNvPr>
          <p:cNvSpPr txBox="1"/>
          <p:nvPr/>
        </p:nvSpPr>
        <p:spPr>
          <a:xfrm>
            <a:off x="262606" y="1491239"/>
            <a:ext cx="7185087" cy="1461939"/>
          </a:xfrm>
          <a:prstGeom prst="rect">
            <a:avLst/>
          </a:prstGeom>
          <a:solidFill>
            <a:schemeClr val="accent1">
              <a:lumMod val="40000"/>
              <a:lumOff val="60000"/>
            </a:schemeClr>
          </a:solid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世田谷区は区内および隣接に</a:t>
            </a:r>
            <a:r>
              <a:rPr lang="en-US" altLang="ja-JP" sz="1600" dirty="0">
                <a:latin typeface="メイリオ" panose="020B0604030504040204" pitchFamily="50" charset="-128"/>
                <a:ea typeface="メイリオ" panose="020B0604030504040204" pitchFamily="50" charset="-128"/>
              </a:rPr>
              <a:t>17</a:t>
            </a:r>
            <a:r>
              <a:rPr lang="ja-JP" altLang="en-US" sz="1600" dirty="0">
                <a:latin typeface="メイリオ" panose="020B0604030504040204" pitchFamily="50" charset="-128"/>
                <a:ea typeface="メイリオ" panose="020B0604030504040204" pitchFamily="50" charset="-128"/>
              </a:rPr>
              <a:t>の大学・学部があります。各大学の専門性や特色を活かし、区内の様々な課題に区や地域と協働して取り組んでいます。</a:t>
            </a:r>
            <a:endParaRPr lang="en-US" altLang="ja-JP" sz="1600" dirty="0">
              <a:latin typeface="メイリオ" panose="020B0604030504040204" pitchFamily="50" charset="-128"/>
              <a:ea typeface="メイリオ" panose="020B0604030504040204" pitchFamily="50" charset="-128"/>
            </a:endParaRPr>
          </a:p>
          <a:p>
            <a:endParaRPr lang="en-US" altLang="ja-JP" sz="4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今回は </a:t>
            </a:r>
            <a:r>
              <a:rPr lang="ja-JP" altLang="en-US" sz="3200" b="1" dirty="0">
                <a:latin typeface="メイリオ" panose="020B0604030504040204" pitchFamily="50" charset="-128"/>
                <a:ea typeface="メイリオ" panose="020B0604030504040204" pitchFamily="50" charset="-128"/>
              </a:rPr>
              <a:t>日本大学文理学部 </a:t>
            </a:r>
            <a:r>
              <a:rPr lang="ja-JP" altLang="en-US" sz="2000" b="1" dirty="0">
                <a:latin typeface="メイリオ" panose="020B0604030504040204" pitchFamily="50" charset="-128"/>
                <a:ea typeface="メイリオ" panose="020B0604030504040204" pitchFamily="50" charset="-128"/>
              </a:rPr>
              <a:t>の紹介と</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地域と協力した取組みをご紹介します！</a:t>
            </a:r>
            <a:endParaRPr lang="en-US" altLang="ja-JP" sz="2000" b="1" dirty="0">
              <a:latin typeface="メイリオ" panose="020B0604030504040204" pitchFamily="50" charset="-128"/>
              <a:ea typeface="メイリオ" panose="020B0604030504040204" pitchFamily="50" charset="-128"/>
            </a:endParaRPr>
          </a:p>
        </p:txBody>
      </p:sp>
      <p:sp>
        <p:nvSpPr>
          <p:cNvPr id="25" name="テキスト プレースホルダー 24">
            <a:extLst>
              <a:ext uri="{FF2B5EF4-FFF2-40B4-BE49-F238E27FC236}">
                <a16:creationId xmlns:a16="http://schemas.microsoft.com/office/drawing/2014/main" id="{06BB3830-2076-4400-B912-775065A2CFD3}"/>
              </a:ext>
            </a:extLst>
          </p:cNvPr>
          <p:cNvSpPr>
            <a:spLocks noGrp="1"/>
          </p:cNvSpPr>
          <p:nvPr>
            <p:ph type="body" sz="quarter" idx="10"/>
          </p:nvPr>
        </p:nvSpPr>
        <p:spPr/>
        <p:txBody>
          <a:bodyPr/>
          <a:lstStyle/>
          <a:p>
            <a:endParaRPr lang="ja-JP" altLang="en-US"/>
          </a:p>
        </p:txBody>
      </p:sp>
      <p:sp>
        <p:nvSpPr>
          <p:cNvPr id="40" name="四角形: 角を丸くする 39">
            <a:extLst>
              <a:ext uri="{FF2B5EF4-FFF2-40B4-BE49-F238E27FC236}">
                <a16:creationId xmlns:a16="http://schemas.microsoft.com/office/drawing/2014/main" id="{1A4CDB12-2C88-4591-BB5B-78D57505277D}"/>
              </a:ext>
            </a:extLst>
          </p:cNvPr>
          <p:cNvSpPr/>
          <p:nvPr/>
        </p:nvSpPr>
        <p:spPr>
          <a:xfrm>
            <a:off x="788857" y="6148378"/>
            <a:ext cx="6132587" cy="1889557"/>
          </a:xfrm>
          <a:prstGeom prst="roundRect">
            <a:avLst>
              <a:gd name="adj" fmla="val 8633"/>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プレースホルダー 6">
            <a:extLst>
              <a:ext uri="{FF2B5EF4-FFF2-40B4-BE49-F238E27FC236}">
                <a16:creationId xmlns:a16="http://schemas.microsoft.com/office/drawing/2014/main" id="{9F500EEA-1964-4A3B-9427-F115A5DD1E0D}"/>
              </a:ext>
            </a:extLst>
          </p:cNvPr>
          <p:cNvPicPr>
            <a:picLocks noGrp="1" noChangeAspect="1"/>
          </p:cNvPicPr>
          <p:nvPr>
            <p:ph type="pic" sz="quarter" idx="33"/>
          </p:nvPr>
        </p:nvPicPr>
        <p:blipFill>
          <a:blip r:embed="rId5" cstate="print">
            <a:extLst>
              <a:ext uri="{28A0092B-C50C-407E-A947-70E740481C1C}">
                <a14:useLocalDpi xmlns:a14="http://schemas.microsoft.com/office/drawing/2010/main" val="0"/>
              </a:ext>
            </a:extLst>
          </a:blip>
          <a:srcRect l="797" r="797"/>
          <a:stretch>
            <a:fillRect/>
          </a:stretch>
        </p:blipFill>
        <p:spPr>
          <a:xfrm>
            <a:off x="4032985" y="3593311"/>
            <a:ext cx="3272590" cy="2383803"/>
          </a:xfrm>
          <a:prstGeom prst="rect">
            <a:avLst/>
          </a:prstGeom>
          <a:ln>
            <a:noFill/>
          </a:ln>
          <a:effectLst>
            <a:softEdge rad="112500"/>
          </a:effectLst>
        </p:spPr>
      </p:pic>
      <p:sp>
        <p:nvSpPr>
          <p:cNvPr id="42" name="テキスト ボックス 41">
            <a:extLst>
              <a:ext uri="{FF2B5EF4-FFF2-40B4-BE49-F238E27FC236}">
                <a16:creationId xmlns:a16="http://schemas.microsoft.com/office/drawing/2014/main" id="{CA5C0483-6D94-4F2D-BD17-F9BE9947C229}"/>
              </a:ext>
            </a:extLst>
          </p:cNvPr>
          <p:cNvSpPr txBox="1"/>
          <p:nvPr/>
        </p:nvSpPr>
        <p:spPr>
          <a:xfrm>
            <a:off x="999539" y="7213503"/>
            <a:ext cx="5985911" cy="861774"/>
          </a:xfrm>
          <a:prstGeom prst="rect">
            <a:avLst/>
          </a:prstGeom>
          <a:noFill/>
        </p:spPr>
        <p:txBody>
          <a:bodyPr wrap="square" rtlCol="0">
            <a:spAutoFit/>
          </a:bodyPr>
          <a:lstStyle/>
          <a:p>
            <a:r>
              <a:rPr lang="ja-JP" altLang="en-US" dirty="0"/>
              <a:t>開所日　月・火・水・金・土　　電話受付時間　</a:t>
            </a:r>
            <a:r>
              <a:rPr lang="en-US" altLang="ja-JP" dirty="0"/>
              <a:t>9:30</a:t>
            </a:r>
            <a:r>
              <a:rPr lang="ja-JP" altLang="en-US" dirty="0"/>
              <a:t>～</a:t>
            </a:r>
            <a:r>
              <a:rPr lang="en-US" altLang="ja-JP" dirty="0"/>
              <a:t>16:30</a:t>
            </a:r>
            <a:endParaRPr kumimoji="1" lang="en-US" altLang="ja-JP" sz="1600" dirty="0">
              <a:latin typeface="メイリオ" panose="020B0604030504040204" pitchFamily="50" charset="-128"/>
              <a:ea typeface="メイリオ" panose="020B0604030504040204" pitchFamily="50" charset="-128"/>
            </a:endParaRPr>
          </a:p>
          <a:p>
            <a:r>
              <a:rPr lang="en-US" altLang="ja-JP" sz="1600" dirty="0"/>
              <a:t>HP</a:t>
            </a:r>
            <a:r>
              <a:rPr lang="ja-JP" altLang="en-US" sz="1600" dirty="0"/>
              <a:t>：</a:t>
            </a:r>
            <a:r>
              <a:rPr lang="en-US" altLang="ja-JP" sz="1600" dirty="0"/>
              <a:t>https://chs.nihon-u.ac.jp/community/psychology-center</a:t>
            </a:r>
          </a:p>
          <a:p>
            <a:r>
              <a:rPr lang="en-US" altLang="ja-JP" sz="1400" dirty="0">
                <a:latin typeface="メイリオ" panose="020B0604030504040204" pitchFamily="50" charset="-128"/>
                <a:ea typeface="メイリオ" panose="020B0604030504040204" pitchFamily="50" charset="-128"/>
              </a:rPr>
              <a:t>E-mail</a:t>
            </a:r>
            <a:r>
              <a:rPr lang="ja-JP" altLang="en-US" sz="1400" dirty="0">
                <a:latin typeface="メイリオ" panose="020B0604030504040204" pitchFamily="50" charset="-128"/>
                <a:ea typeface="メイリオ" panose="020B0604030504040204" pitchFamily="50" charset="-128"/>
              </a:rPr>
              <a:t>：</a:t>
            </a:r>
            <a:r>
              <a:rPr lang="en-US" altLang="ja-JP" sz="1600" dirty="0"/>
              <a:t>chs.c.psy.center@nihon-u.ac.jp</a:t>
            </a:r>
          </a:p>
        </p:txBody>
      </p:sp>
      <p:sp>
        <p:nvSpPr>
          <p:cNvPr id="43" name="テキスト ボックス 42">
            <a:extLst>
              <a:ext uri="{FF2B5EF4-FFF2-40B4-BE49-F238E27FC236}">
                <a16:creationId xmlns:a16="http://schemas.microsoft.com/office/drawing/2014/main" id="{A30B611A-CD8A-40D9-B30B-A5C986ABFA9E}"/>
              </a:ext>
            </a:extLst>
          </p:cNvPr>
          <p:cNvSpPr txBox="1"/>
          <p:nvPr/>
        </p:nvSpPr>
        <p:spPr>
          <a:xfrm>
            <a:off x="1447062" y="6216851"/>
            <a:ext cx="2118973"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日本大学文理学部</a:t>
            </a:r>
            <a:endParaRPr kumimoji="1" lang="en-US" altLang="ja-JP"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07CA4F6E-E438-47FE-B319-E28D764516F0}"/>
              </a:ext>
            </a:extLst>
          </p:cNvPr>
          <p:cNvSpPr txBox="1"/>
          <p:nvPr/>
        </p:nvSpPr>
        <p:spPr>
          <a:xfrm>
            <a:off x="822107" y="6171472"/>
            <a:ext cx="6132587" cy="1077218"/>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　　　　　　　　　心理臨床センター</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TEL</a:t>
            </a: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03-5317-9754(</a:t>
            </a:r>
            <a:r>
              <a:rPr lang="ja-JP" altLang="en-US" sz="2400" dirty="0">
                <a:latin typeface="メイリオ" panose="020B0604030504040204" pitchFamily="50" charset="-128"/>
                <a:ea typeface="メイリオ" panose="020B0604030504040204" pitchFamily="50" charset="-128"/>
              </a:rPr>
              <a:t>直通</a:t>
            </a:r>
            <a:r>
              <a:rPr lang="en-US" altLang="ja-JP" sz="2400" dirty="0">
                <a:latin typeface="メイリオ" panose="020B0604030504040204" pitchFamily="50" charset="-128"/>
                <a:ea typeface="メイリオ" panose="020B0604030504040204" pitchFamily="50" charset="-128"/>
              </a:rPr>
              <a:t>)</a:t>
            </a:r>
          </a:p>
          <a:p>
            <a:r>
              <a:rPr lang="ja-JP" altLang="en-US" sz="1600" dirty="0"/>
              <a:t>　相談は予約制になっております。まずお電話にてお申込みください。</a:t>
            </a:r>
            <a:endParaRPr lang="en-US" altLang="ja-JP" sz="2000" dirty="0"/>
          </a:p>
        </p:txBody>
      </p:sp>
      <p:sp>
        <p:nvSpPr>
          <p:cNvPr id="12" name="テキスト ボックス 11">
            <a:extLst>
              <a:ext uri="{FF2B5EF4-FFF2-40B4-BE49-F238E27FC236}">
                <a16:creationId xmlns:a16="http://schemas.microsoft.com/office/drawing/2014/main" id="{AD5C0EC2-B118-A809-FA5B-815E3C45B5CC}"/>
              </a:ext>
            </a:extLst>
          </p:cNvPr>
          <p:cNvSpPr txBox="1"/>
          <p:nvPr/>
        </p:nvSpPr>
        <p:spPr>
          <a:xfrm>
            <a:off x="5941608" y="5897134"/>
            <a:ext cx="1618067" cy="23083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900" dirty="0">
                <a:ln w="9525">
                  <a:noFill/>
                  <a:prstDash val="solid"/>
                </a:ln>
                <a:solidFill>
                  <a:schemeClr val="tx1"/>
                </a:solidFill>
                <a:latin typeface="メイリオ" panose="020B0604030504040204" pitchFamily="50" charset="-128"/>
                <a:ea typeface="メイリオ" panose="020B0604030504040204" pitchFamily="50" charset="-128"/>
              </a:rPr>
              <a:t>▲百周年記念館の外観</a:t>
            </a:r>
          </a:p>
        </p:txBody>
      </p:sp>
      <p:sp>
        <p:nvSpPr>
          <p:cNvPr id="46" name="テキスト ボックス 45">
            <a:extLst>
              <a:ext uri="{FF2B5EF4-FFF2-40B4-BE49-F238E27FC236}">
                <a16:creationId xmlns:a16="http://schemas.microsoft.com/office/drawing/2014/main" id="{6157B48F-76CD-42D5-8EA8-F46B9F9DE105}"/>
              </a:ext>
            </a:extLst>
          </p:cNvPr>
          <p:cNvSpPr txBox="1"/>
          <p:nvPr/>
        </p:nvSpPr>
        <p:spPr>
          <a:xfrm>
            <a:off x="6130686" y="10265334"/>
            <a:ext cx="1106198" cy="23083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900" dirty="0">
                <a:ln w="9525">
                  <a:noFill/>
                  <a:prstDash val="solid"/>
                </a:ln>
                <a:solidFill>
                  <a:schemeClr val="tx1"/>
                </a:solidFill>
                <a:latin typeface="メイリオ" panose="020B0604030504040204" pitchFamily="50" charset="-128"/>
                <a:ea typeface="メイリオ" panose="020B0604030504040204" pitchFamily="50" charset="-128"/>
              </a:rPr>
              <a:t>▲面接室（一例）</a:t>
            </a:r>
          </a:p>
        </p:txBody>
      </p:sp>
      <p:sp>
        <p:nvSpPr>
          <p:cNvPr id="47" name="テキスト ボックス 46">
            <a:extLst>
              <a:ext uri="{FF2B5EF4-FFF2-40B4-BE49-F238E27FC236}">
                <a16:creationId xmlns:a16="http://schemas.microsoft.com/office/drawing/2014/main" id="{852CD015-2E61-401A-9050-761156B3806A}"/>
              </a:ext>
            </a:extLst>
          </p:cNvPr>
          <p:cNvSpPr txBox="1"/>
          <p:nvPr/>
        </p:nvSpPr>
        <p:spPr>
          <a:xfrm>
            <a:off x="2728442" y="10269632"/>
            <a:ext cx="1013642" cy="23083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900" dirty="0">
                <a:ln w="9525">
                  <a:noFill/>
                  <a:prstDash val="solid"/>
                </a:ln>
                <a:solidFill>
                  <a:schemeClr val="tx1"/>
                </a:solidFill>
                <a:latin typeface="メイリオ" panose="020B0604030504040204" pitchFamily="50" charset="-128"/>
                <a:ea typeface="メイリオ" panose="020B0604030504040204" pitchFamily="50" charset="-128"/>
              </a:rPr>
              <a:t>▲プレイルーム</a:t>
            </a:r>
          </a:p>
        </p:txBody>
      </p:sp>
      <p:pic>
        <p:nvPicPr>
          <p:cNvPr id="2052" name="Picture 4" descr="街並み イラスト1-1">
            <a:extLst>
              <a:ext uri="{FF2B5EF4-FFF2-40B4-BE49-F238E27FC236}">
                <a16:creationId xmlns:a16="http://schemas.microsoft.com/office/drawing/2014/main" id="{8F4BDAE7-F845-40A0-8CDA-8E1DA9180E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553" y="5864148"/>
            <a:ext cx="1401553" cy="2767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街並み イラスト1-1">
            <a:extLst>
              <a:ext uri="{FF2B5EF4-FFF2-40B4-BE49-F238E27FC236}">
                <a16:creationId xmlns:a16="http://schemas.microsoft.com/office/drawing/2014/main" id="{B584FC32-1D1E-4FA0-B30F-7067B77038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1150" y="8039055"/>
            <a:ext cx="1530294" cy="2584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街並み イラスト1-1">
            <a:extLst>
              <a:ext uri="{FF2B5EF4-FFF2-40B4-BE49-F238E27FC236}">
                <a16:creationId xmlns:a16="http://schemas.microsoft.com/office/drawing/2014/main" id="{B8C068ED-13C7-4C49-BF67-AD206E75D1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3036" y="5866096"/>
            <a:ext cx="1401553" cy="27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4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388645" y="517372"/>
            <a:ext cx="6987778" cy="8807968"/>
          </a:xfrm>
          <a:prstGeom prst="roundRect">
            <a:avLst>
              <a:gd name="adj" fmla="val 2255"/>
            </a:avLst>
          </a:prstGeom>
          <a:pattFill prst="pct75">
            <a:fgClr>
              <a:srgbClr val="D4E5F4"/>
            </a:fgClr>
            <a:bgClr>
              <a:schemeClr val="bg1"/>
            </a:bgClr>
          </a:patt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8" name="Group 4"/>
          <p:cNvGrpSpPr>
            <a:grpSpLocks noChangeAspect="1"/>
          </p:cNvGrpSpPr>
          <p:nvPr/>
        </p:nvGrpSpPr>
        <p:grpSpPr bwMode="auto">
          <a:xfrm>
            <a:off x="582216" y="1048482"/>
            <a:ext cx="6612063" cy="8047632"/>
            <a:chOff x="298" y="1048"/>
            <a:chExt cx="2106" cy="1693"/>
          </a:xfrm>
          <a:effectLst>
            <a:outerShdw blurRad="50800" dist="50800" dir="2700000" algn="tl" rotWithShape="0">
              <a:prstClr val="black">
                <a:alpha val="20000"/>
              </a:prstClr>
            </a:outerShdw>
          </a:effectLst>
        </p:grpSpPr>
        <p:sp>
          <p:nvSpPr>
            <p:cNvPr id="69" name="Freeform 5"/>
            <p:cNvSpPr>
              <a:spLocks/>
            </p:cNvSpPr>
            <p:nvPr userDrawn="1"/>
          </p:nvSpPr>
          <p:spPr bwMode="auto">
            <a:xfrm>
              <a:off x="298" y="1174"/>
              <a:ext cx="2106" cy="1567"/>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lnTo>
                    <a:pt x="1900" y="1564"/>
                  </a:lnTo>
                  <a:close/>
                </a:path>
              </a:pathLst>
            </a:custGeom>
            <a:solidFill>
              <a:srgbClr val="F7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6"/>
            <p:cNvSpPr>
              <a:spLocks/>
            </p:cNvSpPr>
            <p:nvPr userDrawn="1"/>
          </p:nvSpPr>
          <p:spPr bwMode="auto">
            <a:xfrm>
              <a:off x="298" y="1048"/>
              <a:ext cx="2106" cy="1566"/>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7"/>
            <p:cNvSpPr>
              <a:spLocks/>
            </p:cNvSpPr>
            <p:nvPr userDrawn="1"/>
          </p:nvSpPr>
          <p:spPr bwMode="auto">
            <a:xfrm>
              <a:off x="2100" y="2350"/>
              <a:ext cx="298" cy="258"/>
            </a:xfrm>
            <a:custGeom>
              <a:avLst/>
              <a:gdLst>
                <a:gd name="T0" fmla="*/ 298 w 298"/>
                <a:gd name="T1" fmla="*/ 0 h 258"/>
                <a:gd name="T2" fmla="*/ 298 w 298"/>
                <a:gd name="T3" fmla="*/ 0 h 258"/>
                <a:gd name="T4" fmla="*/ 274 w 298"/>
                <a:gd name="T5" fmla="*/ 40 h 258"/>
                <a:gd name="T6" fmla="*/ 248 w 298"/>
                <a:gd name="T7" fmla="*/ 80 h 258"/>
                <a:gd name="T8" fmla="*/ 218 w 298"/>
                <a:gd name="T9" fmla="*/ 126 h 258"/>
                <a:gd name="T10" fmla="*/ 186 w 298"/>
                <a:gd name="T11" fmla="*/ 172 h 258"/>
                <a:gd name="T12" fmla="*/ 152 w 298"/>
                <a:gd name="T13" fmla="*/ 214 h 258"/>
                <a:gd name="T14" fmla="*/ 136 w 298"/>
                <a:gd name="T15" fmla="*/ 232 h 258"/>
                <a:gd name="T16" fmla="*/ 122 w 298"/>
                <a:gd name="T17" fmla="*/ 244 h 258"/>
                <a:gd name="T18" fmla="*/ 110 w 298"/>
                <a:gd name="T19" fmla="*/ 254 h 258"/>
                <a:gd name="T20" fmla="*/ 98 w 298"/>
                <a:gd name="T21" fmla="*/ 258 h 258"/>
                <a:gd name="T22" fmla="*/ 98 w 298"/>
                <a:gd name="T23" fmla="*/ 258 h 258"/>
                <a:gd name="T24" fmla="*/ 86 w 298"/>
                <a:gd name="T25" fmla="*/ 250 h 258"/>
                <a:gd name="T26" fmla="*/ 60 w 298"/>
                <a:gd name="T27" fmla="*/ 230 h 258"/>
                <a:gd name="T28" fmla="*/ 44 w 298"/>
                <a:gd name="T29" fmla="*/ 214 h 258"/>
                <a:gd name="T30" fmla="*/ 28 w 298"/>
                <a:gd name="T31" fmla="*/ 198 h 258"/>
                <a:gd name="T32" fmla="*/ 12 w 298"/>
                <a:gd name="T33" fmla="*/ 180 h 258"/>
                <a:gd name="T34" fmla="*/ 0 w 298"/>
                <a:gd name="T35" fmla="*/ 160 h 258"/>
                <a:gd name="T36" fmla="*/ 0 w 298"/>
                <a:gd name="T37" fmla="*/ 160 h 258"/>
                <a:gd name="T38" fmla="*/ 22 w 298"/>
                <a:gd name="T39" fmla="*/ 156 h 258"/>
                <a:gd name="T40" fmla="*/ 48 w 298"/>
                <a:gd name="T41" fmla="*/ 150 h 258"/>
                <a:gd name="T42" fmla="*/ 82 w 298"/>
                <a:gd name="T43" fmla="*/ 138 h 258"/>
                <a:gd name="T44" fmla="*/ 126 w 298"/>
                <a:gd name="T45" fmla="*/ 118 h 258"/>
                <a:gd name="T46" fmla="*/ 150 w 298"/>
                <a:gd name="T47" fmla="*/ 106 h 258"/>
                <a:gd name="T48" fmla="*/ 176 w 298"/>
                <a:gd name="T49" fmla="*/ 90 h 258"/>
                <a:gd name="T50" fmla="*/ 204 w 298"/>
                <a:gd name="T51" fmla="*/ 72 h 258"/>
                <a:gd name="T52" fmla="*/ 234 w 298"/>
                <a:gd name="T53" fmla="*/ 52 h 258"/>
                <a:gd name="T54" fmla="*/ 266 w 298"/>
                <a:gd name="T55" fmla="*/ 28 h 258"/>
                <a:gd name="T56" fmla="*/ 298 w 298"/>
                <a:gd name="T57" fmla="*/ 0 h 258"/>
                <a:gd name="T58" fmla="*/ 298 w 298"/>
                <a:gd name="T5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8" h="258">
                  <a:moveTo>
                    <a:pt x="298" y="0"/>
                  </a:moveTo>
                  <a:lnTo>
                    <a:pt x="298" y="0"/>
                  </a:lnTo>
                  <a:lnTo>
                    <a:pt x="274" y="40"/>
                  </a:lnTo>
                  <a:lnTo>
                    <a:pt x="248" y="80"/>
                  </a:lnTo>
                  <a:lnTo>
                    <a:pt x="218" y="126"/>
                  </a:lnTo>
                  <a:lnTo>
                    <a:pt x="186" y="172"/>
                  </a:lnTo>
                  <a:lnTo>
                    <a:pt x="152" y="214"/>
                  </a:lnTo>
                  <a:lnTo>
                    <a:pt x="136" y="232"/>
                  </a:lnTo>
                  <a:lnTo>
                    <a:pt x="122" y="244"/>
                  </a:lnTo>
                  <a:lnTo>
                    <a:pt x="110" y="254"/>
                  </a:lnTo>
                  <a:lnTo>
                    <a:pt x="98" y="258"/>
                  </a:lnTo>
                  <a:lnTo>
                    <a:pt x="98" y="258"/>
                  </a:lnTo>
                  <a:lnTo>
                    <a:pt x="86" y="250"/>
                  </a:lnTo>
                  <a:lnTo>
                    <a:pt x="60" y="230"/>
                  </a:lnTo>
                  <a:lnTo>
                    <a:pt x="44" y="214"/>
                  </a:lnTo>
                  <a:lnTo>
                    <a:pt x="28" y="198"/>
                  </a:lnTo>
                  <a:lnTo>
                    <a:pt x="12" y="180"/>
                  </a:lnTo>
                  <a:lnTo>
                    <a:pt x="0" y="160"/>
                  </a:lnTo>
                  <a:lnTo>
                    <a:pt x="0" y="160"/>
                  </a:lnTo>
                  <a:lnTo>
                    <a:pt x="22" y="156"/>
                  </a:lnTo>
                  <a:lnTo>
                    <a:pt x="48" y="150"/>
                  </a:lnTo>
                  <a:lnTo>
                    <a:pt x="82" y="138"/>
                  </a:lnTo>
                  <a:lnTo>
                    <a:pt x="126" y="118"/>
                  </a:lnTo>
                  <a:lnTo>
                    <a:pt x="150" y="106"/>
                  </a:lnTo>
                  <a:lnTo>
                    <a:pt x="176" y="90"/>
                  </a:lnTo>
                  <a:lnTo>
                    <a:pt x="204" y="72"/>
                  </a:lnTo>
                  <a:lnTo>
                    <a:pt x="234" y="52"/>
                  </a:lnTo>
                  <a:lnTo>
                    <a:pt x="266" y="28"/>
                  </a:lnTo>
                  <a:lnTo>
                    <a:pt x="298" y="0"/>
                  </a:lnTo>
                  <a:lnTo>
                    <a:pt x="298" y="0"/>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8"/>
            <p:cNvSpPr>
              <a:spLocks/>
            </p:cNvSpPr>
            <p:nvPr userDrawn="1"/>
          </p:nvSpPr>
          <p:spPr bwMode="auto">
            <a:xfrm>
              <a:off x="334" y="1218"/>
              <a:ext cx="60" cy="60"/>
            </a:xfrm>
            <a:custGeom>
              <a:avLst/>
              <a:gdLst>
                <a:gd name="T0" fmla="*/ 60 w 60"/>
                <a:gd name="T1" fmla="*/ 30 h 60"/>
                <a:gd name="T2" fmla="*/ 60 w 60"/>
                <a:gd name="T3" fmla="*/ 30 h 60"/>
                <a:gd name="T4" fmla="*/ 58 w 60"/>
                <a:gd name="T5" fmla="*/ 36 h 60"/>
                <a:gd name="T6" fmla="*/ 56 w 60"/>
                <a:gd name="T7" fmla="*/ 42 h 60"/>
                <a:gd name="T8" fmla="*/ 50 w 60"/>
                <a:gd name="T9" fmla="*/ 50 h 60"/>
                <a:gd name="T10" fmla="*/ 40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2"/>
                  </a:lnTo>
                  <a:lnTo>
                    <a:pt x="50" y="50"/>
                  </a:lnTo>
                  <a:lnTo>
                    <a:pt x="40"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10"/>
            <p:cNvSpPr>
              <a:spLocks/>
            </p:cNvSpPr>
            <p:nvPr userDrawn="1"/>
          </p:nvSpPr>
          <p:spPr bwMode="auto">
            <a:xfrm>
              <a:off x="2299" y="1218"/>
              <a:ext cx="60" cy="60"/>
            </a:xfrm>
            <a:custGeom>
              <a:avLst/>
              <a:gdLst>
                <a:gd name="T0" fmla="*/ 60 w 60"/>
                <a:gd name="T1" fmla="*/ 30 h 60"/>
                <a:gd name="T2" fmla="*/ 60 w 60"/>
                <a:gd name="T3" fmla="*/ 30 h 60"/>
                <a:gd name="T4" fmla="*/ 58 w 60"/>
                <a:gd name="T5" fmla="*/ 36 h 60"/>
                <a:gd name="T6" fmla="*/ 58 w 60"/>
                <a:gd name="T7" fmla="*/ 42 h 60"/>
                <a:gd name="T8" fmla="*/ 50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0 w 60"/>
                <a:gd name="T51" fmla="*/ 8 h 60"/>
                <a:gd name="T52" fmla="*/ 58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8" y="42"/>
                  </a:lnTo>
                  <a:lnTo>
                    <a:pt x="50"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0" y="8"/>
                  </a:lnTo>
                  <a:lnTo>
                    <a:pt x="58"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7" name="Group 4"/>
          <p:cNvGrpSpPr>
            <a:grpSpLocks noChangeAspect="1"/>
          </p:cNvGrpSpPr>
          <p:nvPr/>
        </p:nvGrpSpPr>
        <p:grpSpPr bwMode="auto">
          <a:xfrm>
            <a:off x="394690" y="8816670"/>
            <a:ext cx="6959600" cy="92075"/>
            <a:chOff x="199" y="5275"/>
            <a:chExt cx="4384" cy="58"/>
          </a:xfrm>
        </p:grpSpPr>
        <p:sp>
          <p:nvSpPr>
            <p:cNvPr id="158" name="Freeform 5"/>
            <p:cNvSpPr>
              <a:spLocks/>
            </p:cNvSpPr>
            <p:nvPr userDrawn="1"/>
          </p:nvSpPr>
          <p:spPr bwMode="auto">
            <a:xfrm>
              <a:off x="19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6"/>
            <p:cNvSpPr>
              <a:spLocks/>
            </p:cNvSpPr>
            <p:nvPr userDrawn="1"/>
          </p:nvSpPr>
          <p:spPr bwMode="auto">
            <a:xfrm>
              <a:off x="35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
            <p:cNvSpPr>
              <a:spLocks/>
            </p:cNvSpPr>
            <p:nvPr userDrawn="1"/>
          </p:nvSpPr>
          <p:spPr bwMode="auto">
            <a:xfrm>
              <a:off x="51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8"/>
            <p:cNvSpPr>
              <a:spLocks/>
            </p:cNvSpPr>
            <p:nvPr userDrawn="1"/>
          </p:nvSpPr>
          <p:spPr bwMode="auto">
            <a:xfrm>
              <a:off x="679" y="5275"/>
              <a:ext cx="58" cy="58"/>
            </a:xfrm>
            <a:custGeom>
              <a:avLst/>
              <a:gdLst>
                <a:gd name="T0" fmla="*/ 58 w 58"/>
                <a:gd name="T1" fmla="*/ 28 h 58"/>
                <a:gd name="T2" fmla="*/ 58 w 58"/>
                <a:gd name="T3" fmla="*/ 28 h 58"/>
                <a:gd name="T4" fmla="*/ 54 w 58"/>
                <a:gd name="T5" fmla="*/ 40 h 58"/>
                <a:gd name="T6" fmla="*/ 48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48 w 58"/>
                <a:gd name="T37" fmla="*/ 8 h 58"/>
                <a:gd name="T38" fmla="*/ 54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4" y="40"/>
                  </a:lnTo>
                  <a:lnTo>
                    <a:pt x="48"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48" y="8"/>
                  </a:lnTo>
                  <a:lnTo>
                    <a:pt x="54" y="18"/>
                  </a:lnTo>
                  <a:lnTo>
                    <a:pt x="58" y="28"/>
                  </a:lnTo>
                  <a:lnTo>
                    <a:pt x="58"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9"/>
            <p:cNvSpPr>
              <a:spLocks/>
            </p:cNvSpPr>
            <p:nvPr userDrawn="1"/>
          </p:nvSpPr>
          <p:spPr bwMode="auto">
            <a:xfrm>
              <a:off x="84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0"/>
            <p:cNvSpPr>
              <a:spLocks/>
            </p:cNvSpPr>
            <p:nvPr userDrawn="1"/>
          </p:nvSpPr>
          <p:spPr bwMode="auto">
            <a:xfrm>
              <a:off x="100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1"/>
            <p:cNvSpPr>
              <a:spLocks/>
            </p:cNvSpPr>
            <p:nvPr userDrawn="1"/>
          </p:nvSpPr>
          <p:spPr bwMode="auto">
            <a:xfrm>
              <a:off x="116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2"/>
            <p:cNvSpPr>
              <a:spLocks/>
            </p:cNvSpPr>
            <p:nvPr userDrawn="1"/>
          </p:nvSpPr>
          <p:spPr bwMode="auto">
            <a:xfrm>
              <a:off x="132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3"/>
            <p:cNvSpPr>
              <a:spLocks/>
            </p:cNvSpPr>
            <p:nvPr userDrawn="1"/>
          </p:nvSpPr>
          <p:spPr bwMode="auto">
            <a:xfrm>
              <a:off x="148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4"/>
            <p:cNvSpPr>
              <a:spLocks/>
            </p:cNvSpPr>
            <p:nvPr userDrawn="1"/>
          </p:nvSpPr>
          <p:spPr bwMode="auto">
            <a:xfrm>
              <a:off x="164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5"/>
            <p:cNvSpPr>
              <a:spLocks/>
            </p:cNvSpPr>
            <p:nvPr userDrawn="1"/>
          </p:nvSpPr>
          <p:spPr bwMode="auto">
            <a:xfrm>
              <a:off x="1801" y="5275"/>
              <a:ext cx="58" cy="58"/>
            </a:xfrm>
            <a:custGeom>
              <a:avLst/>
              <a:gdLst>
                <a:gd name="T0" fmla="*/ 58 w 58"/>
                <a:gd name="T1" fmla="*/ 28 h 58"/>
                <a:gd name="T2" fmla="*/ 58 w 58"/>
                <a:gd name="T3" fmla="*/ 28 h 58"/>
                <a:gd name="T4" fmla="*/ 56 w 58"/>
                <a:gd name="T5" fmla="*/ 40 h 58"/>
                <a:gd name="T6" fmla="*/ 48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48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48"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48" y="8"/>
                  </a:lnTo>
                  <a:lnTo>
                    <a:pt x="56" y="18"/>
                  </a:lnTo>
                  <a:lnTo>
                    <a:pt x="58" y="28"/>
                  </a:lnTo>
                  <a:lnTo>
                    <a:pt x="58"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6"/>
            <p:cNvSpPr>
              <a:spLocks/>
            </p:cNvSpPr>
            <p:nvPr userDrawn="1"/>
          </p:nvSpPr>
          <p:spPr bwMode="auto">
            <a:xfrm>
              <a:off x="196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17"/>
            <p:cNvSpPr>
              <a:spLocks/>
            </p:cNvSpPr>
            <p:nvPr userDrawn="1"/>
          </p:nvSpPr>
          <p:spPr bwMode="auto">
            <a:xfrm>
              <a:off x="212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18"/>
            <p:cNvSpPr>
              <a:spLocks/>
            </p:cNvSpPr>
            <p:nvPr userDrawn="1"/>
          </p:nvSpPr>
          <p:spPr bwMode="auto">
            <a:xfrm>
              <a:off x="228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19"/>
            <p:cNvSpPr>
              <a:spLocks/>
            </p:cNvSpPr>
            <p:nvPr userDrawn="1"/>
          </p:nvSpPr>
          <p:spPr bwMode="auto">
            <a:xfrm>
              <a:off x="244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0"/>
            <p:cNvSpPr>
              <a:spLocks/>
            </p:cNvSpPr>
            <p:nvPr userDrawn="1"/>
          </p:nvSpPr>
          <p:spPr bwMode="auto">
            <a:xfrm>
              <a:off x="260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1"/>
            <p:cNvSpPr>
              <a:spLocks/>
            </p:cNvSpPr>
            <p:nvPr userDrawn="1"/>
          </p:nvSpPr>
          <p:spPr bwMode="auto">
            <a:xfrm>
              <a:off x="276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
            <p:cNvSpPr>
              <a:spLocks/>
            </p:cNvSpPr>
            <p:nvPr userDrawn="1"/>
          </p:nvSpPr>
          <p:spPr bwMode="auto">
            <a:xfrm>
              <a:off x="2923" y="5275"/>
              <a:ext cx="58" cy="58"/>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50" y="8"/>
                  </a:lnTo>
                  <a:lnTo>
                    <a:pt x="56" y="18"/>
                  </a:lnTo>
                  <a:lnTo>
                    <a:pt x="58" y="28"/>
                  </a:lnTo>
                  <a:lnTo>
                    <a:pt x="58"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3"/>
            <p:cNvSpPr>
              <a:spLocks/>
            </p:cNvSpPr>
            <p:nvPr userDrawn="1"/>
          </p:nvSpPr>
          <p:spPr bwMode="auto">
            <a:xfrm>
              <a:off x="308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4"/>
            <p:cNvSpPr>
              <a:spLocks/>
            </p:cNvSpPr>
            <p:nvPr userDrawn="1"/>
          </p:nvSpPr>
          <p:spPr bwMode="auto">
            <a:xfrm>
              <a:off x="324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5"/>
            <p:cNvSpPr>
              <a:spLocks/>
            </p:cNvSpPr>
            <p:nvPr userDrawn="1"/>
          </p:nvSpPr>
          <p:spPr bwMode="auto">
            <a:xfrm>
              <a:off x="340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6"/>
            <p:cNvSpPr>
              <a:spLocks/>
            </p:cNvSpPr>
            <p:nvPr userDrawn="1"/>
          </p:nvSpPr>
          <p:spPr bwMode="auto">
            <a:xfrm>
              <a:off x="356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7"/>
            <p:cNvSpPr>
              <a:spLocks/>
            </p:cNvSpPr>
            <p:nvPr userDrawn="1"/>
          </p:nvSpPr>
          <p:spPr bwMode="auto">
            <a:xfrm>
              <a:off x="372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8"/>
            <p:cNvSpPr>
              <a:spLocks/>
            </p:cNvSpPr>
            <p:nvPr userDrawn="1"/>
          </p:nvSpPr>
          <p:spPr bwMode="auto">
            <a:xfrm>
              <a:off x="388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29"/>
            <p:cNvSpPr>
              <a:spLocks/>
            </p:cNvSpPr>
            <p:nvPr userDrawn="1"/>
          </p:nvSpPr>
          <p:spPr bwMode="auto">
            <a:xfrm>
              <a:off x="4045" y="5275"/>
              <a:ext cx="58" cy="58"/>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50" y="8"/>
                  </a:lnTo>
                  <a:lnTo>
                    <a:pt x="56" y="18"/>
                  </a:lnTo>
                  <a:lnTo>
                    <a:pt x="58" y="28"/>
                  </a:lnTo>
                  <a:lnTo>
                    <a:pt x="58"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0"/>
            <p:cNvSpPr>
              <a:spLocks/>
            </p:cNvSpPr>
            <p:nvPr userDrawn="1"/>
          </p:nvSpPr>
          <p:spPr bwMode="auto">
            <a:xfrm>
              <a:off x="420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1"/>
            <p:cNvSpPr>
              <a:spLocks/>
            </p:cNvSpPr>
            <p:nvPr userDrawn="1"/>
          </p:nvSpPr>
          <p:spPr bwMode="auto">
            <a:xfrm>
              <a:off x="436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2"/>
            <p:cNvSpPr>
              <a:spLocks/>
            </p:cNvSpPr>
            <p:nvPr userDrawn="1"/>
          </p:nvSpPr>
          <p:spPr bwMode="auto">
            <a:xfrm>
              <a:off x="452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 name="テキスト プレースホルダー 30"/>
          <p:cNvSpPr>
            <a:spLocks noGrp="1"/>
          </p:cNvSpPr>
          <p:nvPr>
            <p:ph type="body" sz="quarter" idx="40"/>
          </p:nvPr>
        </p:nvSpPr>
        <p:spPr>
          <a:xfrm>
            <a:off x="973956" y="2027545"/>
            <a:ext cx="5828585" cy="6762862"/>
          </a:xfrm>
        </p:spPr>
        <p:txBody>
          <a:bodyPr>
            <a:noAutofit/>
          </a:bodyPr>
          <a:lstStyle/>
          <a:p>
            <a:r>
              <a:rPr kumimoji="1" lang="ja-JP" altLang="en-US" sz="1200" dirty="0"/>
              <a:t>　日本大学文理学部心理臨床センターで</a:t>
            </a:r>
            <a:r>
              <a:rPr lang="ja-JP" altLang="en-US" sz="1200" dirty="0"/>
              <a:t>は，地域</a:t>
            </a:r>
            <a:r>
              <a:rPr kumimoji="1" lang="ja-JP" altLang="en-US" sz="1200" dirty="0"/>
              <a:t>の皆様の子育てのお手伝いをしたいと</a:t>
            </a:r>
            <a:r>
              <a:rPr lang="ja-JP" altLang="en-US" sz="1200" dirty="0"/>
              <a:t>考え，</a:t>
            </a:r>
            <a:r>
              <a:rPr kumimoji="1" lang="en-US" altLang="ja-JP" sz="1200" dirty="0"/>
              <a:t>0</a:t>
            </a:r>
            <a:r>
              <a:rPr kumimoji="1" lang="ja-JP" altLang="en-US" sz="1200" dirty="0"/>
              <a:t>歳</a:t>
            </a:r>
            <a:r>
              <a:rPr kumimoji="1" lang="en-US" altLang="ja-JP" sz="1200" dirty="0"/>
              <a:t>〜3</a:t>
            </a:r>
            <a:r>
              <a:rPr kumimoji="1" lang="ja-JP" altLang="en-US" sz="1200" dirty="0"/>
              <a:t>歳位までのお子さんとごきょうだい，保護者様のグループ活動「桜っ子カフェ」を開いており，今年で</a:t>
            </a:r>
            <a:r>
              <a:rPr kumimoji="1" lang="en-US" altLang="ja-JP" sz="1200" dirty="0"/>
              <a:t>13</a:t>
            </a:r>
            <a:r>
              <a:rPr kumimoji="1" lang="ja-JP" altLang="en-US" sz="1200" dirty="0"/>
              <a:t>年目となりました。</a:t>
            </a:r>
            <a:endParaRPr kumimoji="1" lang="en-US" altLang="ja-JP" sz="1200" dirty="0"/>
          </a:p>
          <a:p>
            <a:r>
              <a:rPr lang="ja-JP" altLang="en-US" sz="1200" dirty="0"/>
              <a:t>　</a:t>
            </a:r>
            <a:r>
              <a:rPr kumimoji="1" lang="ja-JP" altLang="en-US" sz="1200" dirty="0"/>
              <a:t>お子さんは学生と楽しく遊んだり工作を</a:t>
            </a:r>
            <a:r>
              <a:rPr lang="ja-JP" altLang="en-US" sz="1200" dirty="0"/>
              <a:t>したり，保護者</a:t>
            </a:r>
            <a:r>
              <a:rPr kumimoji="1" lang="ja-JP" altLang="en-US" sz="1200" dirty="0"/>
              <a:t>様はお茶やコーヒーを飲みながらおしゃべりしたり</a:t>
            </a:r>
            <a:r>
              <a:rPr lang="ja-JP" altLang="en-US" sz="1200" dirty="0"/>
              <a:t>と，親子</a:t>
            </a:r>
            <a:r>
              <a:rPr kumimoji="1" lang="ja-JP" altLang="en-US" sz="1200" dirty="0"/>
              <a:t>でゆっくり過ごしていただける遊び場となっています。</a:t>
            </a:r>
          </a:p>
          <a:p>
            <a:r>
              <a:rPr lang="ja-JP" altLang="en-US" sz="1200" dirty="0"/>
              <a:t>　日本大学文理学部の百周年記念館</a:t>
            </a:r>
            <a:r>
              <a:rPr lang="en-US" altLang="ja-JP" sz="1200" dirty="0"/>
              <a:t>1</a:t>
            </a:r>
            <a:r>
              <a:rPr lang="ja-JP" altLang="en-US" sz="1200" dirty="0"/>
              <a:t>階多目的ホールにて，</a:t>
            </a:r>
            <a:r>
              <a:rPr kumimoji="1" lang="ja-JP" altLang="en-US" sz="1200" dirty="0"/>
              <a:t>基本的に月</a:t>
            </a:r>
            <a:r>
              <a:rPr kumimoji="1" lang="en-US" altLang="ja-JP" sz="1200" dirty="0"/>
              <a:t>1</a:t>
            </a:r>
            <a:r>
              <a:rPr kumimoji="1" lang="ja-JP" altLang="en-US" sz="1200" dirty="0"/>
              <a:t>回土曜日の午前</a:t>
            </a:r>
            <a:r>
              <a:rPr kumimoji="1" lang="en-US" altLang="ja-JP" sz="1200" dirty="0"/>
              <a:t>10</a:t>
            </a:r>
            <a:r>
              <a:rPr kumimoji="1" lang="ja-JP" altLang="en-US" sz="1200" dirty="0"/>
              <a:t>時～</a:t>
            </a:r>
            <a:r>
              <a:rPr kumimoji="1" lang="en-US" altLang="ja-JP" sz="1200" dirty="0"/>
              <a:t>11</a:t>
            </a:r>
            <a:r>
              <a:rPr kumimoji="1" lang="ja-JP" altLang="en-US" sz="1200" dirty="0"/>
              <a:t>時半ごろまで実施しています。参加費は，</a:t>
            </a:r>
            <a:r>
              <a:rPr kumimoji="1" lang="en-US" altLang="ja-JP" sz="1200" dirty="0"/>
              <a:t>1</a:t>
            </a:r>
            <a:r>
              <a:rPr kumimoji="1" lang="ja-JP" altLang="en-US" sz="1200" dirty="0"/>
              <a:t>年間</a:t>
            </a:r>
            <a:r>
              <a:rPr kumimoji="1" lang="en-US" altLang="ja-JP" sz="1200" dirty="0"/>
              <a:t>10</a:t>
            </a:r>
            <a:r>
              <a:rPr kumimoji="1" lang="ja-JP" altLang="en-US" sz="1200" dirty="0"/>
              <a:t>回分で</a:t>
            </a:r>
            <a:r>
              <a:rPr kumimoji="1" lang="en-US" altLang="ja-JP" sz="1200" dirty="0"/>
              <a:t>1</a:t>
            </a:r>
            <a:r>
              <a:rPr kumimoji="1" lang="ja-JP" altLang="en-US" sz="1200" dirty="0"/>
              <a:t>家族</a:t>
            </a:r>
            <a:r>
              <a:rPr kumimoji="1" lang="en-US" altLang="ja-JP" sz="1200" dirty="0"/>
              <a:t>2,500</a:t>
            </a:r>
            <a:r>
              <a:rPr kumimoji="1" lang="ja-JP" altLang="en-US" sz="1200" dirty="0"/>
              <a:t>円</a:t>
            </a:r>
            <a:r>
              <a:rPr lang="ja-JP" altLang="en-US" sz="1200" dirty="0"/>
              <a:t>です</a:t>
            </a:r>
            <a:r>
              <a:rPr kumimoji="1" lang="ja-JP" altLang="en-US" sz="1200" dirty="0"/>
              <a:t>。</a:t>
            </a:r>
          </a:p>
          <a:p>
            <a:r>
              <a:rPr lang="ja-JP" altLang="en-US" sz="1200" dirty="0"/>
              <a:t>　</a:t>
            </a:r>
            <a:r>
              <a:rPr kumimoji="1" lang="ja-JP" altLang="en-US" sz="1200" dirty="0"/>
              <a:t>スタッフは，公認心理師・臨床心理士，大学院生（心理学専攻臨床心理学コース），大学生（心理学科）等</a:t>
            </a:r>
            <a:r>
              <a:rPr lang="ja-JP" altLang="en-US" sz="1200" dirty="0"/>
              <a:t>で構成されています</a:t>
            </a:r>
            <a:r>
              <a:rPr kumimoji="1" lang="ja-JP" altLang="en-US" sz="1200" dirty="0"/>
              <a:t>。</a:t>
            </a:r>
            <a:endParaRPr kumimoji="1" lang="en-US" altLang="ja-JP" sz="1200" dirty="0"/>
          </a:p>
          <a:p>
            <a:r>
              <a:rPr lang="ja-JP" altLang="en-US" sz="1200" dirty="0"/>
              <a:t>　参加者の募集につきましては，例年３月中に募集期間を設けており，メールでのお申込となります。詳しくは日本大学文理学部心理臨床センターのホームページでご確認いただけます。</a:t>
            </a:r>
            <a:endParaRPr lang="en-US" altLang="ja-JP" sz="1200" dirty="0"/>
          </a:p>
          <a:p>
            <a:endParaRPr kumimoji="1" lang="en-US" altLang="ja-JP" sz="1200" dirty="0"/>
          </a:p>
          <a:p>
            <a:endParaRPr lang="en-US" altLang="ja-JP" sz="1200" dirty="0"/>
          </a:p>
          <a:p>
            <a:endParaRPr kumimoji="1" lang="en-US" altLang="ja-JP" sz="1200" dirty="0"/>
          </a:p>
          <a:p>
            <a:endParaRPr kumimoji="1" lang="en-US" altLang="ja-JP" sz="1200" dirty="0"/>
          </a:p>
          <a:p>
            <a:endParaRPr lang="en-US" altLang="ja-JP" sz="1200" dirty="0"/>
          </a:p>
          <a:p>
            <a:r>
              <a:rPr kumimoji="1" lang="ja-JP" altLang="en-US" sz="1200" dirty="0"/>
              <a:t>　</a:t>
            </a:r>
            <a:endParaRPr kumimoji="1" lang="en-US" altLang="ja-JP" sz="1200" dirty="0"/>
          </a:p>
          <a:p>
            <a:endParaRPr kumimoji="1" lang="ja-JP" altLang="en-US" sz="1200" dirty="0"/>
          </a:p>
          <a:p>
            <a:endParaRPr kumimoji="1" lang="en-US" altLang="ja-JP" sz="1200" dirty="0"/>
          </a:p>
          <a:p>
            <a:endParaRPr lang="en-US" altLang="ja-JP" sz="1200" dirty="0"/>
          </a:p>
          <a:p>
            <a:endParaRPr kumimoji="1" lang="en-US" altLang="ja-JP" sz="1200" dirty="0"/>
          </a:p>
          <a:p>
            <a:r>
              <a:rPr lang="ja-JP" altLang="en-US" dirty="0"/>
              <a:t>　　　　　　　　　　　　　　　　　　　　　　　　             </a:t>
            </a:r>
            <a:endParaRPr lang="en-US" altLang="ja-JP" dirty="0"/>
          </a:p>
          <a:p>
            <a:r>
              <a:rPr lang="ja-JP" altLang="en-US" sz="800" dirty="0">
                <a:latin typeface="游ゴシック" panose="020B0400000000000000" pitchFamily="50" charset="-128"/>
                <a:ea typeface="游ゴシック" panose="020B0400000000000000" pitchFamily="50" charset="-128"/>
              </a:rPr>
              <a:t>　　　　　　　　　　　　　　</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＊お子さんの写真は保護者の使用許可を得ており、スタッフは本人の使用許可を得ています。　　　　　　　　　　　　　　　　　　　</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endParaRPr lang="en-US" altLang="ja-JP" sz="800" dirty="0">
              <a:latin typeface="游ゴシック" panose="020B0400000000000000" pitchFamily="50" charset="-128"/>
              <a:ea typeface="游ゴシック" panose="020B0400000000000000" pitchFamily="50" charset="-128"/>
            </a:endParaRPr>
          </a:p>
        </p:txBody>
      </p:sp>
      <p:pic>
        <p:nvPicPr>
          <p:cNvPr id="15" name="図 14" descr="テーブルの上に座っている子供たち&#10;&#10;AI 生成コンテンツは誤りを含む可能性があります。">
            <a:extLst>
              <a:ext uri="{FF2B5EF4-FFF2-40B4-BE49-F238E27FC236}">
                <a16:creationId xmlns:a16="http://schemas.microsoft.com/office/drawing/2014/main" id="{CA5C0DD4-36A3-03D6-3B55-AB1CED065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3808">
            <a:off x="3963701" y="4896921"/>
            <a:ext cx="2935111" cy="1953137"/>
          </a:xfrm>
          <a:prstGeom prst="rect">
            <a:avLst/>
          </a:prstGeom>
          <a:ln>
            <a:noFill/>
          </a:ln>
          <a:effectLst>
            <a:outerShdw blurRad="88900" dist="139700" dir="3000000" algn="tl" rotWithShape="0">
              <a:prstClr val="black">
                <a:alpha val="70000"/>
              </a:prstClr>
            </a:outerShdw>
            <a:softEdge rad="31750"/>
          </a:effectLst>
        </p:spPr>
      </p:pic>
      <p:pic>
        <p:nvPicPr>
          <p:cNvPr id="24" name="図 23" descr="人, 屋内, 子供, 少し が含まれている画像&#10;&#10;AI 生成コンテンツは誤りを含む可能性があります。">
            <a:extLst>
              <a:ext uri="{FF2B5EF4-FFF2-40B4-BE49-F238E27FC236}">
                <a16:creationId xmlns:a16="http://schemas.microsoft.com/office/drawing/2014/main" id="{F86CDE5F-B049-91F2-94F6-F594C3E7B4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024" y="6667403"/>
            <a:ext cx="1257084" cy="1770842"/>
          </a:xfrm>
          <a:prstGeom prst="rect">
            <a:avLst/>
          </a:prstGeom>
          <a:ln>
            <a:noFill/>
          </a:ln>
          <a:effectLst>
            <a:outerShdw blurRad="88900" dist="190500" dir="3000000" algn="tl" rotWithShape="0">
              <a:srgbClr val="333333">
                <a:alpha val="70000"/>
              </a:srgbClr>
            </a:outerShdw>
            <a:softEdge rad="31750"/>
          </a:effectLst>
        </p:spPr>
      </p:pic>
      <p:sp>
        <p:nvSpPr>
          <p:cNvPr id="5" name="図プレースホルダー 4">
            <a:extLst>
              <a:ext uri="{FF2B5EF4-FFF2-40B4-BE49-F238E27FC236}">
                <a16:creationId xmlns:a16="http://schemas.microsoft.com/office/drawing/2014/main" id="{0CE00D97-4CCA-4E95-BF49-5801668133D7}"/>
              </a:ext>
            </a:extLst>
          </p:cNvPr>
          <p:cNvSpPr>
            <a:spLocks noGrp="1"/>
          </p:cNvSpPr>
          <p:nvPr>
            <p:ph type="pic" sz="quarter" idx="39"/>
          </p:nvPr>
        </p:nvSpPr>
        <p:spPr>
          <a:xfrm>
            <a:off x="-1694378" y="2357066"/>
            <a:ext cx="1276561" cy="1601556"/>
          </a:xfrm>
        </p:spPr>
        <p:txBody>
          <a:bodyPr/>
          <a:lstStyle/>
          <a:p>
            <a:endParaRPr lang="ja-JP" altLang="en-US" dirty="0"/>
          </a:p>
        </p:txBody>
      </p:sp>
      <p:pic>
        <p:nvPicPr>
          <p:cNvPr id="50" name="図 49">
            <a:extLst>
              <a:ext uri="{FF2B5EF4-FFF2-40B4-BE49-F238E27FC236}">
                <a16:creationId xmlns:a16="http://schemas.microsoft.com/office/drawing/2014/main" id="{44D4C203-5FAB-417A-BE99-64AD569637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747" y="9253116"/>
            <a:ext cx="2540763" cy="605972"/>
          </a:xfrm>
          <a:prstGeom prst="rect">
            <a:avLst/>
          </a:prstGeom>
        </p:spPr>
      </p:pic>
      <p:sp>
        <p:nvSpPr>
          <p:cNvPr id="51" name="テキスト プレースホルダー 8">
            <a:extLst>
              <a:ext uri="{FF2B5EF4-FFF2-40B4-BE49-F238E27FC236}">
                <a16:creationId xmlns:a16="http://schemas.microsoft.com/office/drawing/2014/main" id="{E3205C9F-CF4A-4220-ACA3-DBC043FCC94C}"/>
              </a:ext>
            </a:extLst>
          </p:cNvPr>
          <p:cNvSpPr txBox="1">
            <a:spLocks/>
          </p:cNvSpPr>
          <p:nvPr/>
        </p:nvSpPr>
        <p:spPr>
          <a:xfrm>
            <a:off x="-869023" y="9767245"/>
            <a:ext cx="5191125" cy="1241369"/>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a:lnSpc>
                <a:spcPct val="50000"/>
              </a:lnSpc>
            </a:pPr>
            <a:r>
              <a:rPr lang="ja-JP" altLang="en-US" sz="1600" dirty="0"/>
              <a:t>　　　　　　　　　　　</a:t>
            </a:r>
            <a:r>
              <a:rPr lang="ja-JP" altLang="en-US" sz="900" dirty="0"/>
              <a:t>〒</a:t>
            </a:r>
            <a:r>
              <a:rPr lang="en-US" altLang="ja-JP" sz="900" dirty="0"/>
              <a:t>156-8550</a:t>
            </a:r>
            <a:r>
              <a:rPr lang="ja-JP" altLang="en-US" sz="900" dirty="0"/>
              <a:t>　東京都世田谷区桜上水</a:t>
            </a:r>
            <a:r>
              <a:rPr lang="en-US" altLang="ja-JP" sz="900" dirty="0"/>
              <a:t>3</a:t>
            </a:r>
            <a:r>
              <a:rPr lang="ja-JP" altLang="en-US" sz="900" dirty="0"/>
              <a:t>丁目</a:t>
            </a:r>
            <a:r>
              <a:rPr lang="en-US" altLang="ja-JP" sz="900" dirty="0"/>
              <a:t>25</a:t>
            </a:r>
            <a:r>
              <a:rPr lang="ja-JP" altLang="en-US" sz="900" dirty="0"/>
              <a:t>番</a:t>
            </a:r>
            <a:r>
              <a:rPr lang="en-US" altLang="ja-JP" sz="900" dirty="0"/>
              <a:t>40</a:t>
            </a:r>
            <a:r>
              <a:rPr lang="ja-JP" altLang="en-US" sz="900" dirty="0"/>
              <a:t>号</a:t>
            </a:r>
            <a:endParaRPr lang="en-US" altLang="ja-JP" sz="900" dirty="0"/>
          </a:p>
          <a:p>
            <a:endParaRPr lang="ja-JP" altLang="en-US" dirty="0"/>
          </a:p>
        </p:txBody>
      </p:sp>
      <p:sp>
        <p:nvSpPr>
          <p:cNvPr id="52" name="テキスト ボックス 51">
            <a:extLst>
              <a:ext uri="{FF2B5EF4-FFF2-40B4-BE49-F238E27FC236}">
                <a16:creationId xmlns:a16="http://schemas.microsoft.com/office/drawing/2014/main" id="{C3B5DDDD-D0B0-4BE2-9A8C-AD4BFE6F67EA}"/>
              </a:ext>
            </a:extLst>
          </p:cNvPr>
          <p:cNvSpPr txBox="1"/>
          <p:nvPr/>
        </p:nvSpPr>
        <p:spPr>
          <a:xfrm>
            <a:off x="491983" y="10020178"/>
            <a:ext cx="4773235" cy="724686"/>
          </a:xfrm>
          <a:prstGeom prst="rect">
            <a:avLst/>
          </a:prstGeom>
          <a:noFill/>
        </p:spPr>
        <p:txBody>
          <a:bodyPr wrap="square" rtlCol="0">
            <a:spAutoFit/>
          </a:bodyPr>
          <a:lstStyle/>
          <a:p>
            <a:pPr lvl="0" defTabSz="1007943">
              <a:lnSpc>
                <a:spcPct val="50000"/>
              </a:lnSpc>
              <a:spcBef>
                <a:spcPts val="1102"/>
              </a:spcBef>
            </a:pPr>
            <a:r>
              <a:rPr lang="ja-JP" altLang="en-US" sz="900" dirty="0">
                <a:solidFill>
                  <a:prstClr val="black"/>
                </a:solidFill>
                <a:latin typeface="メイリオ" panose="020B0604030504040204" pitchFamily="50" charset="-128"/>
                <a:ea typeface="メイリオ" panose="020B0604030504040204" pitchFamily="50" charset="-128"/>
              </a:rPr>
              <a:t>哲学科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史学科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国文学科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中国語中国文化学科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英文学科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ドイツ文学科</a:t>
            </a:r>
            <a:r>
              <a:rPr lang="en-US" altLang="ja-JP" sz="900" dirty="0">
                <a:solidFill>
                  <a:prstClr val="black"/>
                </a:solidFill>
                <a:latin typeface="メイリオ" panose="020B0604030504040204" pitchFamily="50" charset="-128"/>
                <a:ea typeface="メイリオ" panose="020B0604030504040204" pitchFamily="50" charset="-128"/>
              </a:rPr>
              <a:t>/</a:t>
            </a:r>
          </a:p>
          <a:p>
            <a:pPr lvl="0" defTabSz="1007943">
              <a:lnSpc>
                <a:spcPct val="50000"/>
              </a:lnSpc>
              <a:spcBef>
                <a:spcPts val="1102"/>
              </a:spcBef>
            </a:pPr>
            <a:r>
              <a:rPr lang="ja-JP" altLang="en-US" sz="900" dirty="0">
                <a:solidFill>
                  <a:prstClr val="black"/>
                </a:solidFill>
                <a:latin typeface="メイリオ" panose="020B0604030504040204" pitchFamily="50" charset="-128"/>
                <a:ea typeface="メイリオ" panose="020B0604030504040204" pitchFamily="50" charset="-128"/>
              </a:rPr>
              <a:t>社会学科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社会福祉学科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教育学科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体育学科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心理学科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地理学科</a:t>
            </a:r>
            <a:r>
              <a:rPr lang="en-US" altLang="ja-JP" sz="900" dirty="0">
                <a:solidFill>
                  <a:prstClr val="black"/>
                </a:solidFill>
                <a:latin typeface="メイリオ" panose="020B0604030504040204" pitchFamily="50" charset="-128"/>
                <a:ea typeface="メイリオ" panose="020B0604030504040204" pitchFamily="50" charset="-128"/>
              </a:rPr>
              <a:t>/</a:t>
            </a:r>
          </a:p>
          <a:p>
            <a:pPr lvl="0" defTabSz="1007943">
              <a:lnSpc>
                <a:spcPct val="50000"/>
              </a:lnSpc>
              <a:spcBef>
                <a:spcPts val="1102"/>
              </a:spcBef>
            </a:pPr>
            <a:r>
              <a:rPr lang="ja-JP" altLang="en-US" sz="900" dirty="0">
                <a:solidFill>
                  <a:prstClr val="black"/>
                </a:solidFill>
                <a:latin typeface="メイリオ" panose="020B0604030504040204" pitchFamily="50" charset="-128"/>
                <a:ea typeface="メイリオ" panose="020B0604030504040204" pitchFamily="50" charset="-128"/>
              </a:rPr>
              <a:t>地球科学科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数学科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情報科学科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物理学科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生命科学科</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化学科　</a:t>
            </a:r>
            <a:endParaRPr lang="en-US" altLang="ja-JP" sz="900" dirty="0">
              <a:solidFill>
                <a:prstClr val="black"/>
              </a:solidFill>
              <a:latin typeface="メイリオ" panose="020B0604030504040204" pitchFamily="50" charset="-128"/>
              <a:ea typeface="メイリオ" panose="020B0604030504040204" pitchFamily="50" charset="-128"/>
            </a:endParaRPr>
          </a:p>
          <a:p>
            <a:pPr>
              <a:lnSpc>
                <a:spcPct val="50000"/>
              </a:lnSpc>
            </a:pPr>
            <a:r>
              <a:rPr lang="ja-JP" altLang="en-US" sz="1600" dirty="0"/>
              <a:t>　</a:t>
            </a:r>
            <a:endParaRPr lang="en-US" altLang="ja-JP" sz="1600" dirty="0"/>
          </a:p>
        </p:txBody>
      </p:sp>
      <p:sp>
        <p:nvSpPr>
          <p:cNvPr id="53" name="四角形: 角を丸くする 52">
            <a:extLst>
              <a:ext uri="{FF2B5EF4-FFF2-40B4-BE49-F238E27FC236}">
                <a16:creationId xmlns:a16="http://schemas.microsoft.com/office/drawing/2014/main" id="{9B2001C2-B747-4180-9E56-696D7F8A5E82}"/>
              </a:ext>
            </a:extLst>
          </p:cNvPr>
          <p:cNvSpPr/>
          <p:nvPr/>
        </p:nvSpPr>
        <p:spPr>
          <a:xfrm>
            <a:off x="4768617" y="9613358"/>
            <a:ext cx="2385740" cy="914400"/>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hlinkClick r:id="rId5"/>
            <a:extLst>
              <a:ext uri="{FF2B5EF4-FFF2-40B4-BE49-F238E27FC236}">
                <a16:creationId xmlns:a16="http://schemas.microsoft.com/office/drawing/2014/main" id="{85C7A1F3-9ADE-45A3-9F18-A475B2ADE2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8951" y="9705686"/>
            <a:ext cx="628984" cy="628984"/>
          </a:xfrm>
          <a:prstGeom prst="rect">
            <a:avLst/>
          </a:prstGeom>
        </p:spPr>
      </p:pic>
      <p:pic>
        <p:nvPicPr>
          <p:cNvPr id="56" name="図 55">
            <a:hlinkClick r:id="rId7"/>
            <a:extLst>
              <a:ext uri="{FF2B5EF4-FFF2-40B4-BE49-F238E27FC236}">
                <a16:creationId xmlns:a16="http://schemas.microsoft.com/office/drawing/2014/main" id="{26ED0270-6D58-415D-871C-F63E9D5B98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8638" y="9713729"/>
            <a:ext cx="593488" cy="593488"/>
          </a:xfrm>
          <a:prstGeom prst="rect">
            <a:avLst/>
          </a:prstGeom>
        </p:spPr>
      </p:pic>
      <p:pic>
        <p:nvPicPr>
          <p:cNvPr id="57" name="図 56">
            <a:hlinkClick r:id="rId9"/>
            <a:extLst>
              <a:ext uri="{FF2B5EF4-FFF2-40B4-BE49-F238E27FC236}">
                <a16:creationId xmlns:a16="http://schemas.microsoft.com/office/drawing/2014/main" id="{BA5B6D4A-71EF-488D-AEA3-FAD3E470D3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5323" y="9696385"/>
            <a:ext cx="628984" cy="628984"/>
          </a:xfrm>
          <a:prstGeom prst="rect">
            <a:avLst/>
          </a:prstGeom>
        </p:spPr>
      </p:pic>
      <p:sp>
        <p:nvSpPr>
          <p:cNvPr id="58" name="テキスト ボックス 57">
            <a:extLst>
              <a:ext uri="{FF2B5EF4-FFF2-40B4-BE49-F238E27FC236}">
                <a16:creationId xmlns:a16="http://schemas.microsoft.com/office/drawing/2014/main" id="{15F3E71A-8524-4286-B861-2F15F688738E}"/>
              </a:ext>
            </a:extLst>
          </p:cNvPr>
          <p:cNvSpPr txBox="1"/>
          <p:nvPr/>
        </p:nvSpPr>
        <p:spPr>
          <a:xfrm>
            <a:off x="4824876" y="10314030"/>
            <a:ext cx="828676" cy="246221"/>
          </a:xfrm>
          <a:prstGeom prst="rect">
            <a:avLst/>
          </a:prstGeom>
          <a:noFill/>
        </p:spPr>
        <p:txBody>
          <a:bodyPr wrap="square" rtlCol="0">
            <a:spAutoFit/>
          </a:bodyPr>
          <a:lstStyle/>
          <a:p>
            <a:pPr algn="ctr"/>
            <a:r>
              <a:rPr kumimoji="1" lang="ja-JP" altLang="en-US" sz="1000" dirty="0">
                <a:latin typeface="メイリオ" panose="020B0604030504040204" pitchFamily="50" charset="-128"/>
                <a:ea typeface="メイリオ" panose="020B0604030504040204" pitchFamily="50" charset="-128"/>
              </a:rPr>
              <a:t>学部</a:t>
            </a:r>
            <a:r>
              <a:rPr kumimoji="1" lang="en-US" altLang="ja-JP" sz="1000" dirty="0">
                <a:latin typeface="メイリオ" panose="020B0604030504040204" pitchFamily="50" charset="-128"/>
                <a:ea typeface="メイリオ" panose="020B0604030504040204" pitchFamily="50" charset="-128"/>
              </a:rPr>
              <a:t>HP</a:t>
            </a:r>
            <a:endParaRPr kumimoji="1" lang="ja-JP" altLang="en-US" sz="1000" dirty="0">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0BC3CC8F-CCDD-45E5-AE40-B283C3BD0189}"/>
              </a:ext>
            </a:extLst>
          </p:cNvPr>
          <p:cNvSpPr txBox="1"/>
          <p:nvPr/>
        </p:nvSpPr>
        <p:spPr>
          <a:xfrm>
            <a:off x="5315922" y="10305266"/>
            <a:ext cx="1307666" cy="246221"/>
          </a:xfrm>
          <a:prstGeom prst="rect">
            <a:avLst/>
          </a:prstGeom>
          <a:noFill/>
        </p:spPr>
        <p:txBody>
          <a:bodyPr wrap="square" rtlCol="0">
            <a:spAutoFit/>
          </a:bodyPr>
          <a:lstStyle/>
          <a:p>
            <a:pPr algn="ctr"/>
            <a:r>
              <a:rPr kumimoji="1" lang="en-US" altLang="ja-JP" sz="1000" dirty="0">
                <a:latin typeface="メイリオ" panose="020B0604030504040204" pitchFamily="50" charset="-128"/>
                <a:ea typeface="メイリオ" panose="020B0604030504040204" pitchFamily="50" charset="-128"/>
              </a:rPr>
              <a:t>X</a:t>
            </a:r>
            <a:endParaRPr kumimoji="1" lang="ja-JP" altLang="en-US" sz="1000" dirty="0">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D58BAA64-B419-42C8-A2E7-998A30A82440}"/>
              </a:ext>
            </a:extLst>
          </p:cNvPr>
          <p:cNvSpPr txBox="1"/>
          <p:nvPr/>
        </p:nvSpPr>
        <p:spPr>
          <a:xfrm>
            <a:off x="6277033" y="10305266"/>
            <a:ext cx="828676" cy="246221"/>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I</a:t>
            </a:r>
            <a:r>
              <a:rPr kumimoji="1" lang="en-US" altLang="ja-JP" sz="1000" dirty="0">
                <a:latin typeface="メイリオ" panose="020B0604030504040204" pitchFamily="50" charset="-128"/>
                <a:ea typeface="メイリオ" panose="020B0604030504040204" pitchFamily="50" charset="-128"/>
              </a:rPr>
              <a:t>nstagram</a:t>
            </a:r>
            <a:endParaRPr kumimoji="1" lang="ja-JP" altLang="en-US" sz="1000" dirty="0">
              <a:latin typeface="メイリオ" panose="020B0604030504040204" pitchFamily="50" charset="-128"/>
              <a:ea typeface="メイリオ" panose="020B0604030504040204" pitchFamily="50" charset="-128"/>
            </a:endParaRPr>
          </a:p>
        </p:txBody>
      </p:sp>
      <p:pic>
        <p:nvPicPr>
          <p:cNvPr id="6" name="図プレースホルダー 5" descr="人, 屋内, 子供, 少年 が含まれている画像&#10;&#10;AI 生成コンテンツは誤りを含む可能性があります。">
            <a:extLst>
              <a:ext uri="{FF2B5EF4-FFF2-40B4-BE49-F238E27FC236}">
                <a16:creationId xmlns:a16="http://schemas.microsoft.com/office/drawing/2014/main" id="{E791F8E2-25C6-B683-57DD-D3233306B698}"/>
              </a:ext>
            </a:extLst>
          </p:cNvPr>
          <p:cNvPicPr>
            <a:picLocks noGrp="1" noChangeAspect="1"/>
          </p:cNvPicPr>
          <p:nvPr>
            <p:ph type="pic" sz="quarter" idx="45"/>
          </p:nvPr>
        </p:nvPicPr>
        <p:blipFill>
          <a:blip r:embed="rId11" cstate="print">
            <a:extLst>
              <a:ext uri="{28A0092B-C50C-407E-A947-70E740481C1C}">
                <a14:useLocalDpi xmlns:a14="http://schemas.microsoft.com/office/drawing/2010/main" val="0"/>
              </a:ext>
            </a:extLst>
          </a:blip>
          <a:srcRect l="2451" r="2451"/>
          <a:stretch>
            <a:fillRect/>
          </a:stretch>
        </p:blipFill>
        <p:spPr>
          <a:xfrm rot="629960">
            <a:off x="950403" y="4905590"/>
            <a:ext cx="2521249" cy="1724236"/>
          </a:xfrm>
          <a:prstGeom prst="ellipse">
            <a:avLst/>
          </a:prstGeom>
          <a:ln>
            <a:noFill/>
          </a:ln>
          <a:effectLst>
            <a:outerShdw blurRad="50800" dist="190500" dir="2700000" sx="98000" sy="98000" algn="tl" rotWithShape="0">
              <a:prstClr val="black">
                <a:alpha val="70000"/>
              </a:prstClr>
            </a:outerShdw>
            <a:softEdge rad="112500"/>
          </a:effectLst>
        </p:spPr>
      </p:pic>
      <p:sp>
        <p:nvSpPr>
          <p:cNvPr id="3" name="テキスト ボックス 2">
            <a:extLst>
              <a:ext uri="{FF2B5EF4-FFF2-40B4-BE49-F238E27FC236}">
                <a16:creationId xmlns:a16="http://schemas.microsoft.com/office/drawing/2014/main" id="{A9D3EBF3-7801-3C1E-8C79-9662F3238EFD}"/>
              </a:ext>
            </a:extLst>
          </p:cNvPr>
          <p:cNvSpPr txBox="1"/>
          <p:nvPr/>
        </p:nvSpPr>
        <p:spPr>
          <a:xfrm rot="874928">
            <a:off x="967495" y="6601160"/>
            <a:ext cx="1611668" cy="367897"/>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900" dirty="0">
                <a:ln w="9525">
                  <a:noFill/>
                  <a:prstDash val="solid"/>
                </a:ln>
                <a:solidFill>
                  <a:schemeClr val="tx1"/>
                </a:solidFill>
                <a:latin typeface="メイリオ" panose="020B0604030504040204" pitchFamily="50" charset="-128"/>
                <a:ea typeface="メイリオ" panose="020B0604030504040204" pitchFamily="50" charset="-128"/>
              </a:rPr>
              <a:t>▲コロコロ転がるおもちゃ　　　　</a:t>
            </a:r>
            <a:endParaRPr kumimoji="1" lang="en-US" altLang="ja-JP" sz="900" dirty="0">
              <a:ln w="9525">
                <a:noFill/>
                <a:prstDash val="solid"/>
              </a:ln>
              <a:solidFill>
                <a:schemeClr val="tx1"/>
              </a:solidFill>
              <a:latin typeface="メイリオ" panose="020B0604030504040204" pitchFamily="50" charset="-128"/>
              <a:ea typeface="メイリオ" panose="020B0604030504040204" pitchFamily="50" charset="-128"/>
            </a:endParaRPr>
          </a:p>
          <a:p>
            <a:r>
              <a:rPr kumimoji="1" lang="ja-JP" altLang="en-US" sz="900" dirty="0">
                <a:ln w="9525">
                  <a:noFill/>
                  <a:prstDash val="solid"/>
                </a:ln>
                <a:solidFill>
                  <a:schemeClr val="tx1"/>
                </a:solidFill>
                <a:latin typeface="メイリオ" panose="020B0604030504040204" pitchFamily="50" charset="-128"/>
                <a:ea typeface="メイリオ" panose="020B0604030504040204" pitchFamily="50" charset="-128"/>
              </a:rPr>
              <a:t>　に夢中</a:t>
            </a:r>
          </a:p>
        </p:txBody>
      </p:sp>
      <p:sp>
        <p:nvSpPr>
          <p:cNvPr id="4" name="テキスト ボックス 3">
            <a:extLst>
              <a:ext uri="{FF2B5EF4-FFF2-40B4-BE49-F238E27FC236}">
                <a16:creationId xmlns:a16="http://schemas.microsoft.com/office/drawing/2014/main" id="{F2D6AA4D-006E-C094-C208-FBDCBA5230AC}"/>
              </a:ext>
            </a:extLst>
          </p:cNvPr>
          <p:cNvSpPr txBox="1"/>
          <p:nvPr/>
        </p:nvSpPr>
        <p:spPr>
          <a:xfrm rot="21386474">
            <a:off x="5788649" y="6874586"/>
            <a:ext cx="1224241" cy="23083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900" dirty="0">
                <a:ln w="9525">
                  <a:noFill/>
                  <a:prstDash val="solid"/>
                </a:ln>
                <a:solidFill>
                  <a:schemeClr val="tx1"/>
                </a:solidFill>
                <a:latin typeface="メイリオ" panose="020B0604030504040204" pitchFamily="50" charset="-128"/>
                <a:ea typeface="メイリオ" panose="020B0604030504040204" pitchFamily="50" charset="-128"/>
              </a:rPr>
              <a:t>▲ピアノの生演奏</a:t>
            </a:r>
          </a:p>
        </p:txBody>
      </p:sp>
      <p:sp>
        <p:nvSpPr>
          <p:cNvPr id="7" name="テキスト ボックス 6">
            <a:extLst>
              <a:ext uri="{FF2B5EF4-FFF2-40B4-BE49-F238E27FC236}">
                <a16:creationId xmlns:a16="http://schemas.microsoft.com/office/drawing/2014/main" id="{DFE87240-6020-6293-8D29-92D10B2F339D}"/>
              </a:ext>
            </a:extLst>
          </p:cNvPr>
          <p:cNvSpPr txBox="1"/>
          <p:nvPr/>
        </p:nvSpPr>
        <p:spPr>
          <a:xfrm>
            <a:off x="3867430" y="7937166"/>
            <a:ext cx="1413929" cy="36933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ja-JP" altLang="en-US" sz="900" dirty="0">
                <a:ln w="9525">
                  <a:noFill/>
                  <a:prstDash val="solid"/>
                </a:ln>
                <a:solidFill>
                  <a:schemeClr val="tx1"/>
                </a:solidFill>
                <a:latin typeface="メイリオ" panose="020B0604030504040204" pitchFamily="50" charset="-128"/>
                <a:ea typeface="メイリオ" panose="020B0604030504040204" pitchFamily="50" charset="-128"/>
              </a:rPr>
              <a:t>◀</a:t>
            </a:r>
            <a:r>
              <a:rPr kumimoji="1" lang="ja-JP" altLang="en-US" sz="900" dirty="0">
                <a:ln w="9525">
                  <a:noFill/>
                  <a:prstDash val="solid"/>
                </a:ln>
                <a:solidFill>
                  <a:schemeClr val="tx1"/>
                </a:solidFill>
                <a:latin typeface="メイリオ" panose="020B0604030504040204" pitchFamily="50" charset="-128"/>
                <a:ea typeface="メイリオ" panose="020B0604030504040204" pitchFamily="50" charset="-128"/>
              </a:rPr>
              <a:t>ベビーカーで</a:t>
            </a:r>
            <a:endParaRPr kumimoji="1" lang="en-US" altLang="ja-JP" sz="900" dirty="0">
              <a:ln w="9525">
                <a:noFill/>
                <a:prstDash val="solid"/>
              </a:ln>
              <a:solidFill>
                <a:schemeClr val="tx1"/>
              </a:solidFill>
              <a:latin typeface="メイリオ" panose="020B0604030504040204" pitchFamily="50" charset="-128"/>
              <a:ea typeface="メイリオ" panose="020B0604030504040204" pitchFamily="50" charset="-128"/>
            </a:endParaRPr>
          </a:p>
          <a:p>
            <a:r>
              <a:rPr kumimoji="1" lang="ja-JP" altLang="en-US" sz="900" dirty="0">
                <a:ln w="9525">
                  <a:noFill/>
                  <a:prstDash val="solid"/>
                </a:ln>
                <a:solidFill>
                  <a:schemeClr val="tx1"/>
                </a:solidFill>
                <a:latin typeface="メイリオ" panose="020B0604030504040204" pitchFamily="50" charset="-128"/>
                <a:ea typeface="メイリオ" panose="020B0604030504040204" pitchFamily="50" charset="-128"/>
              </a:rPr>
              <a:t>　元気にお散歩</a:t>
            </a:r>
          </a:p>
        </p:txBody>
      </p:sp>
      <p:sp>
        <p:nvSpPr>
          <p:cNvPr id="61" name="テキスト ボックス 11">
            <a:extLst>
              <a:ext uri="{FF2B5EF4-FFF2-40B4-BE49-F238E27FC236}">
                <a16:creationId xmlns:a16="http://schemas.microsoft.com/office/drawing/2014/main" id="{E4415BE9-3E45-48B2-A28C-8D948FD70020}"/>
              </a:ext>
            </a:extLst>
          </p:cNvPr>
          <p:cNvSpPr txBox="1"/>
          <p:nvPr/>
        </p:nvSpPr>
        <p:spPr>
          <a:xfrm>
            <a:off x="3330855" y="4531526"/>
            <a:ext cx="1073150" cy="844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en-US"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B51C8EB1-B17C-4BAF-9369-BD8878B4802B}"/>
              </a:ext>
            </a:extLst>
          </p:cNvPr>
          <p:cNvSpPr txBox="1"/>
          <p:nvPr/>
        </p:nvSpPr>
        <p:spPr>
          <a:xfrm>
            <a:off x="6112413" y="649505"/>
            <a:ext cx="1041944" cy="905991"/>
          </a:xfrm>
          <a:prstGeom prst="rect">
            <a:avLst/>
          </a:prstGeom>
          <a:noFill/>
        </p:spPr>
        <p:txBody>
          <a:bodyPr wrap="square" rtlCol="0">
            <a:spAutoFit/>
          </a:bodyPr>
          <a:lstStyle/>
          <a:p>
            <a:endParaRPr kumimoji="1" lang="ja-JP" altLang="en-US" dirty="0"/>
          </a:p>
        </p:txBody>
      </p:sp>
      <p:pic>
        <p:nvPicPr>
          <p:cNvPr id="1032" name="Picture 8" descr="桜 アイコン1-3">
            <a:extLst>
              <a:ext uri="{FF2B5EF4-FFF2-40B4-BE49-F238E27FC236}">
                <a16:creationId xmlns:a16="http://schemas.microsoft.com/office/drawing/2014/main" id="{C7F56AB6-9487-4B71-A96E-B4E7FBB436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63901">
            <a:off x="827226" y="569006"/>
            <a:ext cx="804590" cy="8045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桜 アイコン1-3">
            <a:extLst>
              <a:ext uri="{FF2B5EF4-FFF2-40B4-BE49-F238E27FC236}">
                <a16:creationId xmlns:a16="http://schemas.microsoft.com/office/drawing/2014/main" id="{8F1CD3CB-FE90-4171-A8E5-CB9E3EC2DB9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V="1">
            <a:off x="5546169" y="7472223"/>
            <a:ext cx="680254" cy="7257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桜 アイコン1-5">
            <a:extLst>
              <a:ext uri="{FF2B5EF4-FFF2-40B4-BE49-F238E27FC236}">
                <a16:creationId xmlns:a16="http://schemas.microsoft.com/office/drawing/2014/main" id="{30BD0890-F424-40BF-80BA-5AA4A1A6B93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433219" flipV="1">
            <a:off x="5057655" y="7189281"/>
            <a:ext cx="684424" cy="68442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桜 アイコン1-5">
            <a:extLst>
              <a:ext uri="{FF2B5EF4-FFF2-40B4-BE49-F238E27FC236}">
                <a16:creationId xmlns:a16="http://schemas.microsoft.com/office/drawing/2014/main" id="{ECFA1B19-B742-4735-AC77-2A06A543672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31643">
            <a:off x="1143783" y="656330"/>
            <a:ext cx="1060895" cy="106089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プレースホルダー 1"/>
          <p:cNvSpPr>
            <a:spLocks noGrp="1"/>
          </p:cNvSpPr>
          <p:nvPr>
            <p:ph type="body" sz="quarter" idx="38"/>
          </p:nvPr>
        </p:nvSpPr>
        <p:spPr>
          <a:xfrm>
            <a:off x="1216514" y="854670"/>
            <a:ext cx="5037483" cy="545061"/>
          </a:xfrm>
        </p:spPr>
        <p:txBody>
          <a:bodyPr/>
          <a:lstStyle/>
          <a:p>
            <a:r>
              <a:rPr kumimoji="1" lang="ja-JP" altLang="en-US" sz="1800" dirty="0">
                <a:latin typeface="HGS創英角ﾎﾟｯﾌﾟ体" panose="040B0A00000000000000" pitchFamily="50" charset="-128"/>
                <a:ea typeface="HGS創英角ﾎﾟｯﾌﾟ体" panose="040B0A00000000000000" pitchFamily="50" charset="-128"/>
              </a:rPr>
              <a:t>子育て支援グループ</a:t>
            </a:r>
            <a:r>
              <a:rPr kumimoji="1" lang="ja-JP" altLang="en-US" sz="2400" dirty="0">
                <a:latin typeface="HGS創英角ﾎﾟｯﾌﾟ体" panose="040B0A00000000000000" pitchFamily="50" charset="-128"/>
                <a:ea typeface="HGS創英角ﾎﾟｯﾌﾟ体" panose="040B0A00000000000000" pitchFamily="50" charset="-128"/>
              </a:rPr>
              <a:t>　</a:t>
            </a:r>
            <a:r>
              <a:rPr kumimoji="1" lang="ja-JP" altLang="en-US" sz="3200" dirty="0">
                <a:latin typeface="HGS創英角ﾎﾟｯﾌﾟ体" panose="040B0A00000000000000" pitchFamily="50" charset="-128"/>
                <a:ea typeface="HGS創英角ﾎﾟｯﾌﾟ体" panose="040B0A00000000000000" pitchFamily="50" charset="-128"/>
              </a:rPr>
              <a:t>桜っ子カフェ</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pic>
        <p:nvPicPr>
          <p:cNvPr id="1050" name="Picture 26" descr="カフェ アイコン１">
            <a:extLst>
              <a:ext uri="{FF2B5EF4-FFF2-40B4-BE49-F238E27FC236}">
                <a16:creationId xmlns:a16="http://schemas.microsoft.com/office/drawing/2014/main" id="{82CADCDD-05D7-40C8-B08F-E4839D6DB89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6010" y="861350"/>
            <a:ext cx="545062" cy="545062"/>
          </a:xfrm>
          <a:prstGeom prst="rect">
            <a:avLst/>
          </a:prstGeom>
          <a:noFill/>
          <a:extLst>
            <a:ext uri="{909E8E84-426E-40DD-AFC4-6F175D3DCCD1}">
              <a14:hiddenFill xmlns:a14="http://schemas.microsoft.com/office/drawing/2010/main">
                <a:solidFill>
                  <a:srgbClr val="FFFFFF"/>
                </a:solidFill>
              </a14:hiddenFill>
            </a:ext>
          </a:extLst>
        </p:spPr>
      </p:pic>
      <p:pic>
        <p:nvPicPr>
          <p:cNvPr id="64" name="図 63" descr="お花見のイラスト1">
            <a:extLst>
              <a:ext uri="{FF2B5EF4-FFF2-40B4-BE49-F238E27FC236}">
                <a16:creationId xmlns:a16="http://schemas.microsoft.com/office/drawing/2014/main" id="{5CA57054-C695-4DEB-A655-D98899063ED5}"/>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911879" y="7288417"/>
            <a:ext cx="1098886" cy="1018082"/>
          </a:xfrm>
          <a:prstGeom prst="rect">
            <a:avLst/>
          </a:prstGeom>
          <a:noFill/>
          <a:ln>
            <a:noFill/>
          </a:ln>
        </p:spPr>
      </p:pic>
    </p:spTree>
    <p:extLst>
      <p:ext uri="{BB962C8B-B14F-4D97-AF65-F5344CB8AC3E}">
        <p14:creationId xmlns:p14="http://schemas.microsoft.com/office/powerpoint/2010/main" val="23308508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1811</TotalTime>
  <Words>619</Words>
  <Application>Microsoft Office PowerPoint</Application>
  <PresentationFormat>ユーザー設定</PresentationFormat>
  <Paragraphs>57</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HGS創英角ﾎﾟｯﾌﾟ体</vt:lpstr>
      <vt:lpstr>メイリオ</vt:lpstr>
      <vt:lpstr>游ゴシック</vt:lpstr>
      <vt:lpstr>游明朝</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dc:creator>
  <cp:lastModifiedBy>タナカアヤカ</cp:lastModifiedBy>
  <cp:revision>97</cp:revision>
  <cp:lastPrinted>2025-07-16T04:19:34Z</cp:lastPrinted>
  <dcterms:created xsi:type="dcterms:W3CDTF">2016-02-04T06:10:18Z</dcterms:created>
  <dcterms:modified xsi:type="dcterms:W3CDTF">2025-08-20T02:16:10Z</dcterms:modified>
</cp:coreProperties>
</file>