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57" r:id="rId3"/>
    <p:sldId id="258" r:id="rId4"/>
    <p:sldId id="259" r:id="rId5"/>
    <p:sldId id="261" r:id="rId6"/>
    <p:sldId id="260" r:id="rId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akawa001" initials="h" lastIdx="1" clrIdx="0">
    <p:extLst>
      <p:ext uri="{19B8F6BF-5375-455C-9EA6-DF929625EA0E}">
        <p15:presenceInfo xmlns:p15="http://schemas.microsoft.com/office/powerpoint/2012/main" userId="harakawa001"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206" autoAdjust="0"/>
  </p:normalViewPr>
  <p:slideViewPr>
    <p:cSldViewPr snapToGrid="0">
      <p:cViewPr varScale="1">
        <p:scale>
          <a:sx n="75" d="100"/>
          <a:sy n="75" d="100"/>
        </p:scale>
        <p:origin x="51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18484-F732-4855-9FF3-165F88F7C341}" type="datetimeFigureOut">
              <a:rPr kumimoji="1" lang="ja-JP" altLang="en-US" smtClean="0"/>
              <a:t>2020/9/7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1ABC2F-48AC-4D28-956B-E182B0FF023B}" type="slidenum">
              <a:rPr kumimoji="1" lang="ja-JP" altLang="en-US" smtClean="0"/>
              <a:t>‹#›</a:t>
            </a:fld>
            <a:endParaRPr kumimoji="1" lang="ja-JP" altLang="en-US"/>
          </a:p>
        </p:txBody>
      </p:sp>
    </p:spTree>
    <p:extLst>
      <p:ext uri="{BB962C8B-B14F-4D97-AF65-F5344CB8AC3E}">
        <p14:creationId xmlns:p14="http://schemas.microsoft.com/office/powerpoint/2010/main" val="303045795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F485C486-AA1F-486A-B6C7-913975B08A46}" type="datetimeFigureOut">
              <a:rPr kumimoji="1" lang="ja-JP" altLang="en-US" smtClean="0"/>
              <a:t>2020/9/7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971E62-DBA1-45E0-B69B-332D04EACE2D}" type="slidenum">
              <a:rPr kumimoji="1" lang="ja-JP" altLang="en-US" smtClean="0"/>
              <a:t>‹#›</a:t>
            </a:fld>
            <a:endParaRPr kumimoji="1" lang="ja-JP" altLang="en-US"/>
          </a:p>
        </p:txBody>
      </p:sp>
    </p:spTree>
    <p:extLst>
      <p:ext uri="{BB962C8B-B14F-4D97-AF65-F5344CB8AC3E}">
        <p14:creationId xmlns:p14="http://schemas.microsoft.com/office/powerpoint/2010/main" val="3024199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485C486-AA1F-486A-B6C7-913975B08A46}" type="datetimeFigureOut">
              <a:rPr kumimoji="1" lang="ja-JP" altLang="en-US" smtClean="0"/>
              <a:t>2020/9/7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971E62-DBA1-45E0-B69B-332D04EACE2D}" type="slidenum">
              <a:rPr kumimoji="1" lang="ja-JP" altLang="en-US" smtClean="0"/>
              <a:t>‹#›</a:t>
            </a:fld>
            <a:endParaRPr kumimoji="1" lang="ja-JP" altLang="en-US"/>
          </a:p>
        </p:txBody>
      </p:sp>
    </p:spTree>
    <p:extLst>
      <p:ext uri="{BB962C8B-B14F-4D97-AF65-F5344CB8AC3E}">
        <p14:creationId xmlns:p14="http://schemas.microsoft.com/office/powerpoint/2010/main" val="2142738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485C486-AA1F-486A-B6C7-913975B08A46}" type="datetimeFigureOut">
              <a:rPr kumimoji="1" lang="ja-JP" altLang="en-US" smtClean="0"/>
              <a:t>2020/9/7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971E62-DBA1-45E0-B69B-332D04EACE2D}" type="slidenum">
              <a:rPr kumimoji="1" lang="ja-JP" altLang="en-US" smtClean="0"/>
              <a:t>‹#›</a:t>
            </a:fld>
            <a:endParaRPr kumimoji="1" lang="ja-JP" altLang="en-US"/>
          </a:p>
        </p:txBody>
      </p:sp>
    </p:spTree>
    <p:extLst>
      <p:ext uri="{BB962C8B-B14F-4D97-AF65-F5344CB8AC3E}">
        <p14:creationId xmlns:p14="http://schemas.microsoft.com/office/powerpoint/2010/main" val="2601305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485C486-AA1F-486A-B6C7-913975B08A46}" type="datetimeFigureOut">
              <a:rPr kumimoji="1" lang="ja-JP" altLang="en-US" smtClean="0"/>
              <a:t>2020/9/7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971E62-DBA1-45E0-B69B-332D04EACE2D}" type="slidenum">
              <a:rPr kumimoji="1" lang="ja-JP" altLang="en-US" smtClean="0"/>
              <a:t>‹#›</a:t>
            </a:fld>
            <a:endParaRPr kumimoji="1" lang="ja-JP" altLang="en-US"/>
          </a:p>
        </p:txBody>
      </p:sp>
    </p:spTree>
    <p:extLst>
      <p:ext uri="{BB962C8B-B14F-4D97-AF65-F5344CB8AC3E}">
        <p14:creationId xmlns:p14="http://schemas.microsoft.com/office/powerpoint/2010/main" val="3583255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F485C486-AA1F-486A-B6C7-913975B08A46}" type="datetimeFigureOut">
              <a:rPr kumimoji="1" lang="ja-JP" altLang="en-US" smtClean="0"/>
              <a:t>2020/9/7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971E62-DBA1-45E0-B69B-332D04EACE2D}" type="slidenum">
              <a:rPr kumimoji="1" lang="ja-JP" altLang="en-US" smtClean="0"/>
              <a:t>‹#›</a:t>
            </a:fld>
            <a:endParaRPr kumimoji="1" lang="ja-JP" altLang="en-US"/>
          </a:p>
        </p:txBody>
      </p:sp>
    </p:spTree>
    <p:extLst>
      <p:ext uri="{BB962C8B-B14F-4D97-AF65-F5344CB8AC3E}">
        <p14:creationId xmlns:p14="http://schemas.microsoft.com/office/powerpoint/2010/main" val="186143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F485C486-AA1F-486A-B6C7-913975B08A46}" type="datetimeFigureOut">
              <a:rPr kumimoji="1" lang="ja-JP" altLang="en-US" smtClean="0"/>
              <a:t>2020/9/7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7971E62-DBA1-45E0-B69B-332D04EACE2D}" type="slidenum">
              <a:rPr kumimoji="1" lang="ja-JP" altLang="en-US" smtClean="0"/>
              <a:t>‹#›</a:t>
            </a:fld>
            <a:endParaRPr kumimoji="1" lang="ja-JP" altLang="en-US"/>
          </a:p>
        </p:txBody>
      </p:sp>
    </p:spTree>
    <p:extLst>
      <p:ext uri="{BB962C8B-B14F-4D97-AF65-F5344CB8AC3E}">
        <p14:creationId xmlns:p14="http://schemas.microsoft.com/office/powerpoint/2010/main" val="1282457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485C486-AA1F-486A-B6C7-913975B08A46}" type="datetimeFigureOut">
              <a:rPr kumimoji="1" lang="ja-JP" altLang="en-US" smtClean="0"/>
              <a:t>2020/9/7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7971E62-DBA1-45E0-B69B-332D04EACE2D}" type="slidenum">
              <a:rPr kumimoji="1" lang="ja-JP" altLang="en-US" smtClean="0"/>
              <a:t>‹#›</a:t>
            </a:fld>
            <a:endParaRPr kumimoji="1" lang="ja-JP" altLang="en-US"/>
          </a:p>
        </p:txBody>
      </p:sp>
    </p:spTree>
    <p:extLst>
      <p:ext uri="{BB962C8B-B14F-4D97-AF65-F5344CB8AC3E}">
        <p14:creationId xmlns:p14="http://schemas.microsoft.com/office/powerpoint/2010/main" val="297495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F485C486-AA1F-486A-B6C7-913975B08A46}" type="datetimeFigureOut">
              <a:rPr kumimoji="1" lang="ja-JP" altLang="en-US" smtClean="0"/>
              <a:t>2020/9/7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7971E62-DBA1-45E0-B69B-332D04EACE2D}" type="slidenum">
              <a:rPr kumimoji="1" lang="ja-JP" altLang="en-US" smtClean="0"/>
              <a:t>‹#›</a:t>
            </a:fld>
            <a:endParaRPr kumimoji="1" lang="ja-JP" altLang="en-US"/>
          </a:p>
        </p:txBody>
      </p:sp>
    </p:spTree>
    <p:extLst>
      <p:ext uri="{BB962C8B-B14F-4D97-AF65-F5344CB8AC3E}">
        <p14:creationId xmlns:p14="http://schemas.microsoft.com/office/powerpoint/2010/main" val="1374620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485C486-AA1F-486A-B6C7-913975B08A46}" type="datetimeFigureOut">
              <a:rPr kumimoji="1" lang="ja-JP" altLang="en-US" smtClean="0"/>
              <a:t>2020/9/7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7971E62-DBA1-45E0-B69B-332D04EACE2D}" type="slidenum">
              <a:rPr kumimoji="1" lang="ja-JP" altLang="en-US" smtClean="0"/>
              <a:t>‹#›</a:t>
            </a:fld>
            <a:endParaRPr kumimoji="1" lang="ja-JP" altLang="en-US"/>
          </a:p>
        </p:txBody>
      </p:sp>
    </p:spTree>
    <p:extLst>
      <p:ext uri="{BB962C8B-B14F-4D97-AF65-F5344CB8AC3E}">
        <p14:creationId xmlns:p14="http://schemas.microsoft.com/office/powerpoint/2010/main" val="4263925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485C486-AA1F-486A-B6C7-913975B08A46}" type="datetimeFigureOut">
              <a:rPr kumimoji="1" lang="ja-JP" altLang="en-US" smtClean="0"/>
              <a:t>2020/9/7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7971E62-DBA1-45E0-B69B-332D04EACE2D}" type="slidenum">
              <a:rPr kumimoji="1" lang="ja-JP" altLang="en-US" smtClean="0"/>
              <a:t>‹#›</a:t>
            </a:fld>
            <a:endParaRPr kumimoji="1" lang="ja-JP" altLang="en-US"/>
          </a:p>
        </p:txBody>
      </p:sp>
    </p:spTree>
    <p:extLst>
      <p:ext uri="{BB962C8B-B14F-4D97-AF65-F5344CB8AC3E}">
        <p14:creationId xmlns:p14="http://schemas.microsoft.com/office/powerpoint/2010/main" val="1365110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485C486-AA1F-486A-B6C7-913975B08A46}" type="datetimeFigureOut">
              <a:rPr kumimoji="1" lang="ja-JP" altLang="en-US" smtClean="0"/>
              <a:t>2020/9/7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7971E62-DBA1-45E0-B69B-332D04EACE2D}" type="slidenum">
              <a:rPr kumimoji="1" lang="ja-JP" altLang="en-US" smtClean="0"/>
              <a:t>‹#›</a:t>
            </a:fld>
            <a:endParaRPr kumimoji="1" lang="ja-JP" altLang="en-US"/>
          </a:p>
        </p:txBody>
      </p:sp>
    </p:spTree>
    <p:extLst>
      <p:ext uri="{BB962C8B-B14F-4D97-AF65-F5344CB8AC3E}">
        <p14:creationId xmlns:p14="http://schemas.microsoft.com/office/powerpoint/2010/main" val="948353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69000"/>
          </a:schemeClr>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5C486-AA1F-486A-B6C7-913975B08A46}" type="datetimeFigureOut">
              <a:rPr kumimoji="1" lang="ja-JP" altLang="en-US" smtClean="0"/>
              <a:t>2020/9/7</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971E62-DBA1-45E0-B69B-332D04EACE2D}" type="slidenum">
              <a:rPr kumimoji="1" lang="ja-JP" altLang="en-US" smtClean="0"/>
              <a:t>‹#›</a:t>
            </a:fld>
            <a:endParaRPr kumimoji="1" lang="ja-JP" altLang="en-US"/>
          </a:p>
        </p:txBody>
      </p:sp>
    </p:spTree>
    <p:extLst>
      <p:ext uri="{BB962C8B-B14F-4D97-AF65-F5344CB8AC3E}">
        <p14:creationId xmlns:p14="http://schemas.microsoft.com/office/powerpoint/2010/main" val="1446073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8.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2.jpeg"/><Relationship Id="rId2" Type="http://schemas.openxmlformats.org/officeDocument/2006/relationships/image" Target="../media/image15.jpeg"/><Relationship Id="rId1" Type="http://schemas.openxmlformats.org/officeDocument/2006/relationships/slideLayout" Target="../slideLayouts/slideLayout3.xml"/><Relationship Id="rId6" Type="http://schemas.microsoft.com/office/2007/relationships/hdphoto" Target="../media/hdphoto3.wdp"/><Relationship Id="rId11" Type="http://schemas.openxmlformats.org/officeDocument/2006/relationships/image" Target="../media/image21.jpeg"/><Relationship Id="rId5" Type="http://schemas.openxmlformats.org/officeDocument/2006/relationships/image" Target="../media/image17.png"/><Relationship Id="rId10" Type="http://schemas.openxmlformats.org/officeDocument/2006/relationships/image" Target="../media/image20.jpeg"/><Relationship Id="rId4" Type="http://schemas.microsoft.com/office/2007/relationships/hdphoto" Target="../media/hdphoto2.wdp"/><Relationship Id="rId9"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31.jpeg"/><Relationship Id="rId5" Type="http://schemas.microsoft.com/office/2007/relationships/hdphoto" Target="../media/hdphoto5.wdp"/><Relationship Id="rId10" Type="http://schemas.openxmlformats.org/officeDocument/2006/relationships/image" Target="../media/image30.jpeg"/><Relationship Id="rId4" Type="http://schemas.openxmlformats.org/officeDocument/2006/relationships/image" Target="../media/image25.png"/><Relationship Id="rId9"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12055" y="343691"/>
            <a:ext cx="4388645" cy="1269209"/>
          </a:xfrm>
        </p:spPr>
        <p:txBody>
          <a:bodyPr/>
          <a:lstStyle/>
          <a:p>
            <a:r>
              <a:rPr kumimoji="1" lang="ja-JP" altLang="en-US" dirty="0" smtClean="0">
                <a:solidFill>
                  <a:srgbClr val="00B050"/>
                </a:solidFill>
                <a:latin typeface="ＭＳ ゴシック" panose="020B0609070205080204" pitchFamily="49" charset="-128"/>
                <a:ea typeface="ＭＳ ゴシック" panose="020B0609070205080204" pitchFamily="49" charset="-128"/>
              </a:rPr>
              <a:t>八幡山保育園</a:t>
            </a:r>
            <a:endParaRPr kumimoji="1" lang="ja-JP" altLang="en-US" dirty="0">
              <a:solidFill>
                <a:srgbClr val="00B050"/>
              </a:solidFill>
              <a:latin typeface="ＭＳ ゴシック" panose="020B0609070205080204" pitchFamily="49" charset="-128"/>
              <a:ea typeface="ＭＳ ゴシック" panose="020B0609070205080204" pitchFamily="49" charset="-128"/>
            </a:endParaRPr>
          </a:p>
        </p:txBody>
      </p:sp>
      <p:sp>
        <p:nvSpPr>
          <p:cNvPr id="3" name="サブタイトル 2"/>
          <p:cNvSpPr>
            <a:spLocks noGrp="1"/>
          </p:cNvSpPr>
          <p:nvPr>
            <p:ph idx="1"/>
          </p:nvPr>
        </p:nvSpPr>
        <p:spPr>
          <a:xfrm>
            <a:off x="4410075" y="4943475"/>
            <a:ext cx="7248525" cy="1700212"/>
          </a:xfrm>
        </p:spPr>
        <p:txBody>
          <a:bodyPr>
            <a:normAutofit fontScale="92500" lnSpcReduction="20000"/>
          </a:bodyPr>
          <a:lstStyle/>
          <a:p>
            <a:r>
              <a:rPr kumimoji="1" lang="ja-JP" altLang="en-US" dirty="0" smtClean="0">
                <a:latin typeface="ＭＳ ゴシック" panose="020B0609070205080204" pitchFamily="49" charset="-128"/>
                <a:ea typeface="ＭＳ ゴシック" panose="020B0609070205080204" pitchFamily="49" charset="-128"/>
              </a:rPr>
              <a:t>芦花小学校・中学校の同一敷地にあります</a:t>
            </a:r>
            <a:endParaRPr kumimoji="1" lang="en-US" altLang="ja-JP" dirty="0" smtClean="0">
              <a:latin typeface="ＭＳ ゴシック" panose="020B0609070205080204" pitchFamily="49" charset="-128"/>
              <a:ea typeface="ＭＳ ゴシック" panose="020B0609070205080204" pitchFamily="49" charset="-128"/>
            </a:endParaRPr>
          </a:p>
          <a:p>
            <a:endParaRPr kumimoji="1" lang="en-US" altLang="ja-JP" dirty="0" smtClean="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（住所）　世田谷区粕谷２－２２－３</a:t>
            </a:r>
            <a:endParaRPr kumimoji="1" lang="en-US" altLang="ja-JP" dirty="0" smtClean="0">
              <a:latin typeface="ＭＳ ゴシック" panose="020B0609070205080204" pitchFamily="49" charset="-128"/>
              <a:ea typeface="ＭＳ ゴシック" panose="020B0609070205080204" pitchFamily="49" charset="-128"/>
            </a:endParaRPr>
          </a:p>
          <a:p>
            <a:r>
              <a:rPr lang="ja-JP" altLang="en-US" dirty="0" smtClean="0">
                <a:latin typeface="ＭＳ ゴシック" panose="020B0609070205080204" pitchFamily="49" charset="-128"/>
                <a:ea typeface="ＭＳ ゴシック" panose="020B0609070205080204" pitchFamily="49" charset="-128"/>
              </a:rPr>
              <a:t>（電話）　０３（３３０２）３７３０</a:t>
            </a:r>
            <a:endParaRPr lang="en-US" altLang="ja-JP" dirty="0" smtClean="0">
              <a:latin typeface="ＭＳ ゴシック" panose="020B0609070205080204" pitchFamily="49" charset="-128"/>
              <a:ea typeface="ＭＳ ゴシック" panose="020B0609070205080204" pitchFamily="49" charset="-128"/>
            </a:endParaRPr>
          </a:p>
        </p:txBody>
      </p:sp>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l="-1358" t="23643"/>
          <a:stretch/>
        </p:blipFill>
        <p:spPr>
          <a:xfrm>
            <a:off x="1212055" y="1925239"/>
            <a:ext cx="4267199" cy="2411015"/>
          </a:xfrm>
          <a:prstGeom prst="rect">
            <a:avLst/>
          </a:prstGeom>
        </p:spPr>
      </p:pic>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l="25065" t="11227" r="8160" b="16449"/>
          <a:stretch/>
        </p:blipFill>
        <p:spPr>
          <a:xfrm>
            <a:off x="6288873" y="1310877"/>
            <a:ext cx="4483902" cy="3328988"/>
          </a:xfrm>
          <a:prstGeom prst="rect">
            <a:avLst/>
          </a:prstGeom>
        </p:spPr>
      </p:pic>
    </p:spTree>
    <p:extLst>
      <p:ext uri="{BB962C8B-B14F-4D97-AF65-F5344CB8AC3E}">
        <p14:creationId xmlns:p14="http://schemas.microsoft.com/office/powerpoint/2010/main" val="33767659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441968" y="267565"/>
            <a:ext cx="4291013" cy="1149350"/>
          </a:xfrm>
        </p:spPr>
        <p:txBody>
          <a:bodyPr/>
          <a:lstStyle/>
          <a:p>
            <a:r>
              <a:rPr kumimoji="1" lang="ja-JP" altLang="en-US" dirty="0" smtClean="0"/>
              <a:t>　</a:t>
            </a:r>
            <a:r>
              <a:rPr lang="ja-JP" altLang="en-US" dirty="0">
                <a:solidFill>
                  <a:srgbClr val="002060"/>
                </a:solidFill>
                <a:latin typeface="ＭＳ ゴシック" panose="020B0609070205080204" pitchFamily="49" charset="-128"/>
                <a:ea typeface="ＭＳ ゴシック" panose="020B0609070205080204" pitchFamily="49" charset="-128"/>
              </a:rPr>
              <a:t>エントランス</a:t>
            </a:r>
            <a:endParaRPr kumimoji="1" lang="ja-JP" altLang="en-US" dirty="0">
              <a:solidFill>
                <a:srgbClr val="002060"/>
              </a:solidFill>
              <a:latin typeface="ＭＳ ゴシック" panose="020B0609070205080204" pitchFamily="49" charset="-128"/>
              <a:ea typeface="ＭＳ ゴシック" panose="020B0609070205080204" pitchFamily="49" charset="-128"/>
            </a:endParaRPr>
          </a:p>
        </p:txBody>
      </p:sp>
      <p:pic>
        <p:nvPicPr>
          <p:cNvPr id="5" name="コンテンツ プレースホルダー 4"/>
          <p:cNvPicPr>
            <a:picLocks noGrp="1" noChangeAspect="1"/>
          </p:cNvPicPr>
          <p:nvPr>
            <p:ph sz="half" idx="1"/>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 t="492" r="-1690" b="13370"/>
          <a:stretch/>
        </p:blipFill>
        <p:spPr>
          <a:xfrm>
            <a:off x="556962" y="1561964"/>
            <a:ext cx="3874361" cy="2461396"/>
          </a:xfrm>
          <a:prstGeom prst="rect">
            <a:avLst/>
          </a:prstGeom>
          <a:ln>
            <a:noFill/>
          </a:ln>
          <a:effectLst>
            <a:softEdge rad="112500"/>
          </a:effectLst>
        </p:spPr>
      </p:pic>
      <p:pic>
        <p:nvPicPr>
          <p:cNvPr id="10" name="図 9"/>
          <p:cNvPicPr>
            <a:picLocks noChangeAspect="1"/>
          </p:cNvPicPr>
          <p:nvPr/>
        </p:nvPicPr>
        <p:blipFill rotWithShape="1">
          <a:blip r:embed="rId4" cstate="print">
            <a:extLst>
              <a:ext uri="{28A0092B-C50C-407E-A947-70E740481C1C}">
                <a14:useLocalDpi xmlns:a14="http://schemas.microsoft.com/office/drawing/2010/main" val="0"/>
              </a:ext>
            </a:extLst>
          </a:blip>
          <a:srcRect l="-2003" t="12521"/>
          <a:stretch/>
        </p:blipFill>
        <p:spPr>
          <a:xfrm>
            <a:off x="5129348" y="2144962"/>
            <a:ext cx="2909886" cy="1871661"/>
          </a:xfrm>
          <a:prstGeom prst="rect">
            <a:avLst/>
          </a:prstGeom>
          <a:ln>
            <a:noFill/>
          </a:ln>
          <a:effectLst>
            <a:softEdge rad="112500"/>
          </a:effectLst>
        </p:spPr>
      </p:pic>
      <p:pic>
        <p:nvPicPr>
          <p:cNvPr id="11" name="図 10"/>
          <p:cNvPicPr>
            <a:picLocks noChangeAspect="1"/>
          </p:cNvPicPr>
          <p:nvPr/>
        </p:nvPicPr>
        <p:blipFill rotWithShape="1">
          <a:blip r:embed="rId5" cstate="print">
            <a:extLst>
              <a:ext uri="{28A0092B-C50C-407E-A947-70E740481C1C}">
                <a14:useLocalDpi xmlns:a14="http://schemas.microsoft.com/office/drawing/2010/main" val="0"/>
              </a:ext>
            </a:extLst>
          </a:blip>
          <a:srcRect l="14523" t="20687" r="9110" b="1607"/>
          <a:stretch/>
        </p:blipFill>
        <p:spPr>
          <a:xfrm>
            <a:off x="8757180" y="2777797"/>
            <a:ext cx="2863320" cy="2185166"/>
          </a:xfrm>
          <a:prstGeom prst="rect">
            <a:avLst/>
          </a:prstGeom>
          <a:ln>
            <a:noFill/>
          </a:ln>
          <a:effectLst>
            <a:softEdge rad="112500"/>
          </a:effectLst>
        </p:spPr>
      </p:pic>
      <p:pic>
        <p:nvPicPr>
          <p:cNvPr id="12" name="図 11"/>
          <p:cNvPicPr>
            <a:picLocks noChangeAspect="1"/>
          </p:cNvPicPr>
          <p:nvPr/>
        </p:nvPicPr>
        <p:blipFill rotWithShape="1">
          <a:blip r:embed="rId6" cstate="print">
            <a:extLst>
              <a:ext uri="{28A0092B-C50C-407E-A947-70E740481C1C}">
                <a14:useLocalDpi xmlns:a14="http://schemas.microsoft.com/office/drawing/2010/main" val="0"/>
              </a:ext>
            </a:extLst>
          </a:blip>
          <a:srcRect l="3253" t="20000" r="-3012" b="-482"/>
          <a:stretch/>
        </p:blipFill>
        <p:spPr>
          <a:xfrm>
            <a:off x="4753193" y="4510131"/>
            <a:ext cx="3503627" cy="2119947"/>
          </a:xfrm>
          <a:prstGeom prst="rect">
            <a:avLst/>
          </a:prstGeom>
          <a:ln>
            <a:noFill/>
          </a:ln>
          <a:effectLst>
            <a:softEdge rad="112500"/>
          </a:effectLst>
        </p:spPr>
      </p:pic>
      <p:sp>
        <p:nvSpPr>
          <p:cNvPr id="14" name="角丸四角形吹き出し 13"/>
          <p:cNvSpPr/>
          <p:nvPr/>
        </p:nvSpPr>
        <p:spPr>
          <a:xfrm>
            <a:off x="8293039" y="5669280"/>
            <a:ext cx="3327461" cy="780098"/>
          </a:xfrm>
          <a:prstGeom prst="wedgeRoundRectCallout">
            <a:avLst>
              <a:gd name="adj1" fmla="val -61373"/>
              <a:gd name="adj2" fmla="val -2321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latin typeface="+mj-lt"/>
              </a:rPr>
              <a:t>四季折々、子どもたちの作品を飾っています。</a:t>
            </a:r>
            <a:endParaRPr kumimoji="1" lang="ja-JP" altLang="en-US" sz="1200" dirty="0">
              <a:solidFill>
                <a:schemeClr val="tx1"/>
              </a:solidFill>
              <a:latin typeface="+mj-lt"/>
            </a:endParaRPr>
          </a:p>
        </p:txBody>
      </p:sp>
      <p:sp>
        <p:nvSpPr>
          <p:cNvPr id="15" name="角丸四角形吹き出し 14"/>
          <p:cNvSpPr/>
          <p:nvPr/>
        </p:nvSpPr>
        <p:spPr>
          <a:xfrm>
            <a:off x="708759" y="596842"/>
            <a:ext cx="2299967" cy="847942"/>
          </a:xfrm>
          <a:prstGeom prst="wedgeRoundRectCallout">
            <a:avLst>
              <a:gd name="adj1" fmla="val 2419"/>
              <a:gd name="adj2" fmla="val 7524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schemeClr val="tx1"/>
                </a:solidFill>
                <a:latin typeface="ＭＳ ゴシック" panose="020B0609070205080204" pitchFamily="49" charset="-128"/>
                <a:ea typeface="ＭＳ ゴシック" panose="020B0609070205080204" pitchFamily="49" charset="-128"/>
              </a:rPr>
              <a:t>インターホン</a:t>
            </a:r>
            <a:r>
              <a:rPr lang="ja-JP" altLang="en-US" sz="1200" dirty="0">
                <a:solidFill>
                  <a:schemeClr val="tx1"/>
                </a:solidFill>
                <a:latin typeface="ＭＳ ゴシック" panose="020B0609070205080204" pitchFamily="49" charset="-128"/>
                <a:ea typeface="ＭＳ ゴシック" panose="020B0609070205080204" pitchFamily="49" charset="-128"/>
              </a:rPr>
              <a:t>を使用し、</a:t>
            </a:r>
            <a:endParaRPr lang="en-US" altLang="ja-JP" sz="1200" dirty="0">
              <a:solidFill>
                <a:schemeClr val="tx1"/>
              </a:solidFill>
              <a:latin typeface="ＭＳ ゴシック" panose="020B0609070205080204" pitchFamily="49" charset="-128"/>
              <a:ea typeface="ＭＳ ゴシック" panose="020B0609070205080204" pitchFamily="49" charset="-128"/>
            </a:endParaRPr>
          </a:p>
          <a:p>
            <a:r>
              <a:rPr lang="ja-JP" altLang="en-US" sz="1200" dirty="0">
                <a:solidFill>
                  <a:schemeClr val="tx1"/>
                </a:solidFill>
                <a:latin typeface="ＭＳ ゴシック" panose="020B0609070205080204" pitchFamily="49" charset="-128"/>
                <a:ea typeface="ＭＳ ゴシック" panose="020B0609070205080204" pitchFamily="49" charset="-128"/>
              </a:rPr>
              <a:t>施錠　開錠を管理しています。</a:t>
            </a:r>
            <a:endParaRPr lang="en-US" altLang="ja-JP" sz="1200" dirty="0">
              <a:solidFill>
                <a:schemeClr val="tx1"/>
              </a:solidFill>
              <a:latin typeface="ＭＳ ゴシック" panose="020B0609070205080204" pitchFamily="49" charset="-128"/>
              <a:ea typeface="ＭＳ ゴシック" panose="020B0609070205080204" pitchFamily="49" charset="-128"/>
            </a:endParaRPr>
          </a:p>
          <a:p>
            <a:endParaRPr lang="en-US" altLang="ja-JP" dirty="0">
              <a:solidFill>
                <a:schemeClr val="tx1"/>
              </a:solidFill>
            </a:endParaRPr>
          </a:p>
        </p:txBody>
      </p:sp>
      <p:sp>
        <p:nvSpPr>
          <p:cNvPr id="16" name="雲形吹き出し 15"/>
          <p:cNvSpPr/>
          <p:nvPr/>
        </p:nvSpPr>
        <p:spPr>
          <a:xfrm>
            <a:off x="7597775" y="267565"/>
            <a:ext cx="4022725" cy="1803915"/>
          </a:xfrm>
          <a:prstGeom prst="cloudCallout">
            <a:avLst>
              <a:gd name="adj1" fmla="val -52366"/>
              <a:gd name="adj2" fmla="val -161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smtClean="0">
                <a:latin typeface="ＭＳ ゴシック" panose="020B0609070205080204" pitchFamily="49" charset="-128"/>
                <a:ea typeface="ＭＳ ゴシック" panose="020B0609070205080204" pitchFamily="49" charset="-128"/>
              </a:rPr>
              <a:t>広い</a:t>
            </a:r>
            <a:r>
              <a:rPr kumimoji="1" lang="ja-JP" altLang="en-US" sz="1200" dirty="0" smtClean="0">
                <a:solidFill>
                  <a:schemeClr val="tx1"/>
                </a:solidFill>
                <a:latin typeface="ＭＳ ゴシック" panose="020B0609070205080204" pitchFamily="49" charset="-128"/>
                <a:ea typeface="ＭＳ ゴシック" panose="020B0609070205080204" pitchFamily="49" charset="-128"/>
              </a:rPr>
              <a:t>広く明るいエントランス</a:t>
            </a:r>
            <a:endParaRPr kumimoji="1" lang="en-US" altLang="ja-JP" sz="1200" dirty="0" smtClean="0">
              <a:solidFill>
                <a:schemeClr val="tx1"/>
              </a:solidFill>
              <a:latin typeface="ＭＳ ゴシック" panose="020B0609070205080204" pitchFamily="49" charset="-128"/>
              <a:ea typeface="ＭＳ ゴシック" panose="020B0609070205080204" pitchFamily="49" charset="-128"/>
            </a:endParaRPr>
          </a:p>
          <a:p>
            <a:r>
              <a:rPr lang="ja-JP" altLang="en-US" sz="1200" dirty="0" smtClean="0">
                <a:solidFill>
                  <a:schemeClr val="tx1"/>
                </a:solidFill>
                <a:latin typeface="ＭＳ ゴシック" panose="020B0609070205080204" pitchFamily="49" charset="-128"/>
                <a:ea typeface="ＭＳ ゴシック" panose="020B0609070205080204" pitchFamily="49" charset="-128"/>
              </a:rPr>
              <a:t>スペースを活かし子どもの</a:t>
            </a:r>
            <a:endParaRPr lang="en-US" altLang="ja-JP" sz="1200" dirty="0" smtClean="0">
              <a:solidFill>
                <a:schemeClr val="tx1"/>
              </a:solidFill>
              <a:latin typeface="ＭＳ ゴシック" panose="020B0609070205080204" pitchFamily="49" charset="-128"/>
              <a:ea typeface="ＭＳ ゴシック" panose="020B0609070205080204" pitchFamily="49" charset="-128"/>
            </a:endParaRPr>
          </a:p>
          <a:p>
            <a:r>
              <a:rPr lang="ja-JP" altLang="en-US" sz="1200" dirty="0" smtClean="0">
                <a:solidFill>
                  <a:schemeClr val="tx1"/>
                </a:solidFill>
                <a:latin typeface="ＭＳ ゴシック" panose="020B0609070205080204" pitchFamily="49" charset="-128"/>
                <a:ea typeface="ＭＳ ゴシック" panose="020B0609070205080204" pitchFamily="49" charset="-128"/>
              </a:rPr>
              <a:t>作品の展示やインフォメーション・遊びの場としても使用されています。</a:t>
            </a:r>
            <a:endParaRPr kumimoji="1" lang="ja-JP" altLang="en-US" sz="1200" dirty="0">
              <a:latin typeface="ＭＳ ゴシック" panose="020B0609070205080204" pitchFamily="49" charset="-128"/>
              <a:ea typeface="ＭＳ ゴシック" panose="020B0609070205080204" pitchFamily="49" charset="-128"/>
            </a:endParaRPr>
          </a:p>
        </p:txBody>
      </p:sp>
      <p:pic>
        <p:nvPicPr>
          <p:cNvPr id="6" name="図 5"/>
          <p:cNvPicPr>
            <a:picLocks noChangeAspect="1"/>
          </p:cNvPicPr>
          <p:nvPr/>
        </p:nvPicPr>
        <p:blipFill rotWithShape="1">
          <a:blip r:embed="rId7" cstate="print">
            <a:extLst>
              <a:ext uri="{28A0092B-C50C-407E-A947-70E740481C1C}">
                <a14:useLocalDpi xmlns:a14="http://schemas.microsoft.com/office/drawing/2010/main" val="0"/>
              </a:ext>
            </a:extLst>
          </a:blip>
          <a:srcRect l="13104" t="11764" r="3757" b="24139"/>
          <a:stretch/>
        </p:blipFill>
        <p:spPr>
          <a:xfrm>
            <a:off x="383195" y="4564511"/>
            <a:ext cx="3717239" cy="2149365"/>
          </a:xfrm>
          <a:prstGeom prst="rect">
            <a:avLst/>
          </a:prstGeom>
          <a:ln>
            <a:noFill/>
          </a:ln>
          <a:effectLst>
            <a:softEdge rad="112500"/>
          </a:effectLst>
        </p:spPr>
      </p:pic>
      <p:sp>
        <p:nvSpPr>
          <p:cNvPr id="7" name="角丸四角形 6"/>
          <p:cNvSpPr/>
          <p:nvPr/>
        </p:nvSpPr>
        <p:spPr>
          <a:xfrm>
            <a:off x="1023496" y="4168409"/>
            <a:ext cx="2218079" cy="4382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rgbClr val="002060"/>
                </a:solidFill>
                <a:latin typeface="ＭＳ ゴシック" panose="020B0609070205080204" pitchFamily="49" charset="-128"/>
                <a:ea typeface="ＭＳ ゴシック" panose="020B0609070205080204" pitchFamily="49" charset="-128"/>
              </a:rPr>
              <a:t>貸出絵本コーナー</a:t>
            </a:r>
            <a:endParaRPr kumimoji="1" lang="en-US" altLang="ja-JP" b="1" dirty="0" smtClean="0">
              <a:solidFill>
                <a:srgbClr val="002060"/>
              </a:solidFill>
              <a:latin typeface="ＭＳ ゴシック" panose="020B0609070205080204" pitchFamily="49" charset="-128"/>
              <a:ea typeface="ＭＳ ゴシック" panose="020B0609070205080204" pitchFamily="49" charset="-128"/>
            </a:endParaRPr>
          </a:p>
        </p:txBody>
      </p:sp>
      <p:sp>
        <p:nvSpPr>
          <p:cNvPr id="8" name="テキスト ボックス 7"/>
          <p:cNvSpPr txBox="1"/>
          <p:nvPr/>
        </p:nvSpPr>
        <p:spPr>
          <a:xfrm>
            <a:off x="8293039" y="2146331"/>
            <a:ext cx="3404540" cy="584775"/>
          </a:xfrm>
          <a:prstGeom prst="rect">
            <a:avLst/>
          </a:prstGeom>
          <a:noFill/>
        </p:spPr>
        <p:txBody>
          <a:bodyPr wrap="square" rtlCol="0">
            <a:spAutoFit/>
          </a:bodyPr>
          <a:lstStyle/>
          <a:p>
            <a:r>
              <a:rPr kumimoji="1" lang="ja-JP" altLang="en-US" dirty="0" smtClean="0">
                <a:solidFill>
                  <a:srgbClr val="002060"/>
                </a:solidFill>
                <a:latin typeface="ＭＳ ゴシック" panose="020B0609070205080204" pitchFamily="49" charset="-128"/>
                <a:ea typeface="ＭＳ ゴシック" panose="020B0609070205080204" pitchFamily="49" charset="-128"/>
              </a:rPr>
              <a:t>　　　　　</a:t>
            </a:r>
            <a:r>
              <a:rPr kumimoji="1" lang="ja-JP" altLang="en-US" b="1" dirty="0" smtClean="0">
                <a:solidFill>
                  <a:srgbClr val="002060"/>
                </a:solidFill>
                <a:latin typeface="ＭＳ ゴシック" panose="020B0609070205080204" pitchFamily="49" charset="-128"/>
                <a:ea typeface="ＭＳ ゴシック" panose="020B0609070205080204" pitchFamily="49" charset="-128"/>
              </a:rPr>
              <a:t>　掲示板</a:t>
            </a:r>
            <a:endParaRPr kumimoji="1" lang="en-US" altLang="ja-JP" b="1" dirty="0" smtClean="0">
              <a:solidFill>
                <a:srgbClr val="002060"/>
              </a:solidFill>
              <a:latin typeface="ＭＳ ゴシック" panose="020B0609070205080204" pitchFamily="49" charset="-128"/>
              <a:ea typeface="ＭＳ ゴシック" panose="020B0609070205080204" pitchFamily="49" charset="-128"/>
            </a:endParaRPr>
          </a:p>
          <a:p>
            <a:r>
              <a:rPr kumimoji="1" lang="ja-JP" altLang="en-US" sz="1400" dirty="0" smtClean="0">
                <a:solidFill>
                  <a:srgbClr val="002060"/>
                </a:solidFill>
                <a:latin typeface="ＭＳ ゴシック" panose="020B0609070205080204" pitchFamily="49" charset="-128"/>
                <a:ea typeface="ＭＳ ゴシック" panose="020B0609070205080204" pitchFamily="49" charset="-128"/>
              </a:rPr>
              <a:t>　　　　各クラスのお知らせを掲示</a:t>
            </a:r>
            <a:endParaRPr kumimoji="1" lang="ja-JP" altLang="en-US" sz="1400" dirty="0">
              <a:solidFill>
                <a:srgbClr val="002060"/>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6394602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29101" y="195942"/>
            <a:ext cx="5640389" cy="762001"/>
          </a:xfrm>
        </p:spPr>
        <p:txBody>
          <a:bodyPr>
            <a:normAutofit/>
          </a:bodyPr>
          <a:lstStyle/>
          <a:p>
            <a:r>
              <a:rPr kumimoji="1" lang="en-US" altLang="ja-JP" sz="4400" dirty="0" smtClean="0">
                <a:solidFill>
                  <a:srgbClr val="002060"/>
                </a:solidFill>
                <a:latin typeface="ＭＳ ゴシック" panose="020B0609070205080204" pitchFamily="49" charset="-128"/>
                <a:ea typeface="ＭＳ ゴシック" panose="020B0609070205080204" pitchFamily="49" charset="-128"/>
              </a:rPr>
              <a:t>1</a:t>
            </a:r>
            <a:r>
              <a:rPr kumimoji="1" lang="ja-JP" altLang="en-US" sz="4400" dirty="0" smtClean="0">
                <a:solidFill>
                  <a:srgbClr val="002060"/>
                </a:solidFill>
                <a:latin typeface="ＭＳ ゴシック" panose="020B0609070205080204" pitchFamily="49" charset="-128"/>
                <a:ea typeface="ＭＳ ゴシック" panose="020B0609070205080204" pitchFamily="49" charset="-128"/>
              </a:rPr>
              <a:t>階</a:t>
            </a:r>
            <a:r>
              <a:rPr kumimoji="1" lang="ja-JP" altLang="en-US" dirty="0" smtClean="0">
                <a:latin typeface="ＭＳ ゴシック" panose="020B0609070205080204" pitchFamily="49" charset="-128"/>
                <a:ea typeface="ＭＳ ゴシック" panose="020B0609070205080204" pitchFamily="49" charset="-128"/>
              </a:rPr>
              <a:t>　</a:t>
            </a:r>
            <a:r>
              <a:rPr kumimoji="1" lang="en-US" altLang="ja-JP" dirty="0" smtClean="0">
                <a:solidFill>
                  <a:srgbClr val="7030A0"/>
                </a:solidFill>
                <a:latin typeface="ＭＳ ゴシック" panose="020B0609070205080204" pitchFamily="49" charset="-128"/>
                <a:ea typeface="ＭＳ ゴシック" panose="020B0609070205080204" pitchFamily="49" charset="-128"/>
              </a:rPr>
              <a:t>3</a:t>
            </a:r>
            <a:r>
              <a:rPr kumimoji="1" lang="ja-JP" altLang="en-US" dirty="0" smtClean="0">
                <a:latin typeface="ＭＳ ゴシック" panose="020B0609070205080204" pitchFamily="49" charset="-128"/>
                <a:ea typeface="ＭＳ ゴシック" panose="020B0609070205080204" pitchFamily="49" charset="-128"/>
              </a:rPr>
              <a:t>・</a:t>
            </a:r>
            <a:r>
              <a:rPr kumimoji="1" lang="ja-JP" altLang="en-US" dirty="0" smtClean="0">
                <a:solidFill>
                  <a:srgbClr val="FFC000"/>
                </a:solidFill>
                <a:latin typeface="ＭＳ ゴシック" panose="020B0609070205080204" pitchFamily="49" charset="-128"/>
                <a:ea typeface="ＭＳ ゴシック" panose="020B0609070205080204" pitchFamily="49" charset="-128"/>
              </a:rPr>
              <a:t>４</a:t>
            </a:r>
            <a:r>
              <a:rPr kumimoji="1" lang="ja-JP" altLang="en-US" dirty="0" smtClean="0">
                <a:latin typeface="ＭＳ ゴシック" panose="020B0609070205080204" pitchFamily="49" charset="-128"/>
                <a:ea typeface="ＭＳ ゴシック" panose="020B0609070205080204" pitchFamily="49" charset="-128"/>
              </a:rPr>
              <a:t>・</a:t>
            </a:r>
            <a:r>
              <a:rPr kumimoji="1" lang="ja-JP" altLang="en-US" dirty="0" smtClean="0">
                <a:solidFill>
                  <a:srgbClr val="FF0066"/>
                </a:solidFill>
                <a:latin typeface="ＭＳ ゴシック" panose="020B0609070205080204" pitchFamily="49" charset="-128"/>
                <a:ea typeface="ＭＳ ゴシック" panose="020B0609070205080204" pitchFamily="49" charset="-128"/>
              </a:rPr>
              <a:t>５</a:t>
            </a:r>
            <a:r>
              <a:rPr kumimoji="1" lang="ja-JP" altLang="en-US" dirty="0" smtClean="0">
                <a:solidFill>
                  <a:srgbClr val="002060"/>
                </a:solidFill>
                <a:latin typeface="ＭＳ ゴシック" panose="020B0609070205080204" pitchFamily="49" charset="-128"/>
                <a:ea typeface="ＭＳ ゴシック" panose="020B0609070205080204" pitchFamily="49" charset="-128"/>
              </a:rPr>
              <a:t>歳児クラス</a:t>
            </a:r>
            <a:endParaRPr kumimoji="1" lang="ja-JP" altLang="en-US" dirty="0">
              <a:solidFill>
                <a:srgbClr val="002060"/>
              </a:solidFill>
              <a:latin typeface="ＭＳ ゴシック" panose="020B0609070205080204" pitchFamily="49" charset="-128"/>
              <a:ea typeface="ＭＳ ゴシック" panose="020B0609070205080204" pitchFamily="49" charset="-128"/>
            </a:endParaRPr>
          </a:p>
        </p:txBody>
      </p:sp>
      <p:pic>
        <p:nvPicPr>
          <p:cNvPr id="5" name="コンテンツ プレースホルダー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0698" y="1428747"/>
            <a:ext cx="2933701" cy="2200275"/>
          </a:xfrm>
          <a:prstGeom prst="rect">
            <a:avLst/>
          </a:prstGeom>
          <a:ln>
            <a:noFill/>
          </a:ln>
          <a:effectLst>
            <a:softEdge rad="112500"/>
          </a:effectLst>
        </p:spPr>
      </p:pic>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l="27104" t="-1771" r="2480" b="9300"/>
          <a:stretch/>
        </p:blipFill>
        <p:spPr>
          <a:xfrm>
            <a:off x="4234750" y="1780083"/>
            <a:ext cx="1857375" cy="1829339"/>
          </a:xfrm>
          <a:prstGeom prst="rect">
            <a:avLst/>
          </a:prstGeom>
          <a:ln>
            <a:noFill/>
          </a:ln>
          <a:effectLst>
            <a:softEdge rad="112500"/>
          </a:effectLst>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770" y="4374894"/>
            <a:ext cx="2022477" cy="1516858"/>
          </a:xfrm>
          <a:prstGeom prst="rect">
            <a:avLst/>
          </a:prstGeom>
          <a:ln>
            <a:noFill/>
          </a:ln>
          <a:effectLst>
            <a:softEdge rad="112500"/>
          </a:effectLst>
        </p:spPr>
      </p:pic>
      <p:pic>
        <p:nvPicPr>
          <p:cNvPr id="9" name="図 8"/>
          <p:cNvPicPr>
            <a:picLocks noChangeAspect="1"/>
          </p:cNvPicPr>
          <p:nvPr/>
        </p:nvPicPr>
        <p:blipFill rotWithShape="1">
          <a:blip r:embed="rId5" cstate="print">
            <a:extLst>
              <a:ext uri="{28A0092B-C50C-407E-A947-70E740481C1C}">
                <a14:useLocalDpi xmlns:a14="http://schemas.microsoft.com/office/drawing/2010/main" val="0"/>
              </a:ext>
            </a:extLst>
          </a:blip>
          <a:srcRect l="5389" t="11622" r="13733" b="14594"/>
          <a:stretch/>
        </p:blipFill>
        <p:spPr>
          <a:xfrm>
            <a:off x="6905625" y="4576240"/>
            <a:ext cx="2860795" cy="1957387"/>
          </a:xfrm>
          <a:prstGeom prst="rect">
            <a:avLst/>
          </a:prstGeom>
        </p:spPr>
      </p:pic>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308895" y="4669904"/>
            <a:ext cx="2360081" cy="1770061"/>
          </a:xfrm>
          <a:prstGeom prst="rect">
            <a:avLst/>
          </a:prstGeom>
          <a:ln>
            <a:noFill/>
          </a:ln>
          <a:effectLst>
            <a:softEdge rad="112500"/>
          </a:effectLst>
        </p:spPr>
      </p:pic>
      <p:pic>
        <p:nvPicPr>
          <p:cNvPr id="11" name="図 10"/>
          <p:cNvPicPr>
            <a:picLocks noChangeAspect="1"/>
          </p:cNvPicPr>
          <p:nvPr/>
        </p:nvPicPr>
        <p:blipFill rotWithShape="1">
          <a:blip r:embed="rId7" cstate="print">
            <a:extLst>
              <a:ext uri="{28A0092B-C50C-407E-A947-70E740481C1C}">
                <a14:useLocalDpi xmlns:a14="http://schemas.microsoft.com/office/drawing/2010/main" val="0"/>
              </a:ext>
            </a:extLst>
          </a:blip>
          <a:srcRect l="7316" t="13258" r="2627"/>
          <a:stretch/>
        </p:blipFill>
        <p:spPr>
          <a:xfrm>
            <a:off x="6600474" y="1584498"/>
            <a:ext cx="3019426" cy="2181223"/>
          </a:xfrm>
          <a:prstGeom prst="rect">
            <a:avLst/>
          </a:prstGeom>
          <a:ln>
            <a:noFill/>
          </a:ln>
          <a:effectLst>
            <a:softEdge rad="112500"/>
          </a:effectLst>
        </p:spPr>
      </p:pic>
      <p:sp>
        <p:nvSpPr>
          <p:cNvPr id="12" name="テキスト ボックス 11"/>
          <p:cNvSpPr txBox="1"/>
          <p:nvPr/>
        </p:nvSpPr>
        <p:spPr>
          <a:xfrm>
            <a:off x="811213" y="957944"/>
            <a:ext cx="2427287" cy="369332"/>
          </a:xfrm>
          <a:prstGeom prst="rect">
            <a:avLst/>
          </a:prstGeom>
          <a:noFill/>
        </p:spPr>
        <p:txBody>
          <a:bodyPr wrap="square" rtlCol="0">
            <a:spAutoFit/>
          </a:bodyPr>
          <a:lstStyle/>
          <a:p>
            <a:r>
              <a:rPr kumimoji="1" lang="ja-JP" altLang="en-US" dirty="0" smtClean="0"/>
              <a:t>＊</a:t>
            </a:r>
            <a:r>
              <a:rPr kumimoji="1" lang="en-US" altLang="ja-JP" dirty="0" smtClean="0">
                <a:solidFill>
                  <a:srgbClr val="7030A0"/>
                </a:solidFill>
              </a:rPr>
              <a:t>3</a:t>
            </a:r>
            <a:r>
              <a:rPr kumimoji="1" lang="ja-JP" altLang="en-US" dirty="0" smtClean="0">
                <a:solidFill>
                  <a:srgbClr val="7030A0"/>
                </a:solidFill>
              </a:rPr>
              <a:t>歳児クラス室内</a:t>
            </a:r>
            <a:endParaRPr kumimoji="1" lang="ja-JP" altLang="en-US" dirty="0">
              <a:solidFill>
                <a:srgbClr val="7030A0"/>
              </a:solidFill>
            </a:endParaRPr>
          </a:p>
        </p:txBody>
      </p:sp>
      <p:sp>
        <p:nvSpPr>
          <p:cNvPr id="13" name="テキスト ボックス 12"/>
          <p:cNvSpPr txBox="1"/>
          <p:nvPr/>
        </p:nvSpPr>
        <p:spPr>
          <a:xfrm>
            <a:off x="7279907" y="1021948"/>
            <a:ext cx="2112229" cy="369332"/>
          </a:xfrm>
          <a:prstGeom prst="rect">
            <a:avLst/>
          </a:prstGeom>
          <a:noFill/>
        </p:spPr>
        <p:txBody>
          <a:bodyPr wrap="square" rtlCol="0">
            <a:spAutoFit/>
          </a:bodyPr>
          <a:lstStyle/>
          <a:p>
            <a:r>
              <a:rPr kumimoji="1" lang="en-US" altLang="ja-JP" dirty="0" smtClean="0">
                <a:solidFill>
                  <a:schemeClr val="accent4">
                    <a:lumMod val="75000"/>
                  </a:schemeClr>
                </a:solidFill>
              </a:rPr>
              <a:t>4</a:t>
            </a:r>
            <a:r>
              <a:rPr kumimoji="1" lang="ja-JP" altLang="en-US" dirty="0" smtClean="0">
                <a:solidFill>
                  <a:schemeClr val="accent4">
                    <a:lumMod val="75000"/>
                  </a:schemeClr>
                </a:solidFill>
              </a:rPr>
              <a:t>歳児クラス室内</a:t>
            </a:r>
            <a:endParaRPr kumimoji="1" lang="ja-JP" altLang="en-US" dirty="0">
              <a:solidFill>
                <a:schemeClr val="accent4">
                  <a:lumMod val="75000"/>
                </a:schemeClr>
              </a:solidFill>
            </a:endParaRPr>
          </a:p>
        </p:txBody>
      </p:sp>
      <p:sp>
        <p:nvSpPr>
          <p:cNvPr id="14" name="テキスト ボックス 13"/>
          <p:cNvSpPr txBox="1"/>
          <p:nvPr/>
        </p:nvSpPr>
        <p:spPr>
          <a:xfrm>
            <a:off x="5405531" y="3958939"/>
            <a:ext cx="2389886" cy="369332"/>
          </a:xfrm>
          <a:prstGeom prst="rect">
            <a:avLst/>
          </a:prstGeom>
          <a:noFill/>
        </p:spPr>
        <p:txBody>
          <a:bodyPr wrap="square" rtlCol="0">
            <a:spAutoFit/>
          </a:bodyPr>
          <a:lstStyle/>
          <a:p>
            <a:r>
              <a:rPr kumimoji="1" lang="en-US" altLang="ja-JP" dirty="0" smtClean="0">
                <a:solidFill>
                  <a:srgbClr val="FF0066"/>
                </a:solidFill>
              </a:rPr>
              <a:t>5</a:t>
            </a:r>
            <a:r>
              <a:rPr kumimoji="1" lang="ja-JP" altLang="en-US" dirty="0" smtClean="0">
                <a:solidFill>
                  <a:srgbClr val="FF0066"/>
                </a:solidFill>
              </a:rPr>
              <a:t>歳児クラス室内</a:t>
            </a:r>
            <a:endParaRPr kumimoji="1" lang="ja-JP" altLang="en-US" dirty="0">
              <a:solidFill>
                <a:srgbClr val="FF0066"/>
              </a:solidFill>
            </a:endParaRPr>
          </a:p>
        </p:txBody>
      </p:sp>
      <p:sp>
        <p:nvSpPr>
          <p:cNvPr id="15" name="角丸四角形吹き出し 14"/>
          <p:cNvSpPr/>
          <p:nvPr/>
        </p:nvSpPr>
        <p:spPr>
          <a:xfrm>
            <a:off x="3073149" y="3963136"/>
            <a:ext cx="1277937" cy="800101"/>
          </a:xfrm>
          <a:prstGeom prst="wedgeRoundRectCallout">
            <a:avLst>
              <a:gd name="adj1" fmla="val 64509"/>
              <a:gd name="adj2" fmla="val 16604"/>
              <a:gd name="adj3" fmla="val 16667"/>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ja-JP" altLang="en-US" sz="1200" dirty="0" smtClean="0">
                <a:solidFill>
                  <a:schemeClr val="tx1"/>
                </a:solidFill>
                <a:latin typeface="ＭＳ ゴシック" panose="020B0609070205080204" pitchFamily="49" charset="-128"/>
                <a:ea typeface="ＭＳ ゴシック" panose="020B0609070205080204" pitchFamily="49" charset="-128"/>
              </a:rPr>
              <a:t>秘密の</a:t>
            </a:r>
            <a:endParaRPr lang="en-US" altLang="ja-JP" sz="1200" dirty="0" smtClean="0">
              <a:solidFill>
                <a:schemeClr val="tx1"/>
              </a:solidFill>
              <a:latin typeface="ＭＳ ゴシック" panose="020B0609070205080204" pitchFamily="49" charset="-128"/>
              <a:ea typeface="ＭＳ ゴシック" panose="020B0609070205080204" pitchFamily="49" charset="-128"/>
            </a:endParaRPr>
          </a:p>
          <a:p>
            <a:r>
              <a:rPr lang="ja-JP" altLang="en-US" sz="1200" dirty="0" smtClean="0">
                <a:solidFill>
                  <a:schemeClr val="tx1"/>
                </a:solidFill>
                <a:latin typeface="ＭＳ ゴシック" panose="020B0609070205080204" pitchFamily="49" charset="-128"/>
                <a:ea typeface="ＭＳ ゴシック" panose="020B0609070205080204" pitchFamily="49" charset="-128"/>
              </a:rPr>
              <a:t>スペース？！</a:t>
            </a:r>
            <a:endParaRPr lang="en-US" altLang="ja-JP" sz="1200" dirty="0" smtClean="0">
              <a:solidFill>
                <a:schemeClr val="tx1"/>
              </a:solidFill>
              <a:latin typeface="ＭＳ ゴシック" panose="020B0609070205080204" pitchFamily="49" charset="-128"/>
              <a:ea typeface="ＭＳ ゴシック" panose="020B0609070205080204" pitchFamily="49" charset="-128"/>
            </a:endParaRPr>
          </a:p>
          <a:p>
            <a:r>
              <a:rPr kumimoji="1" lang="ja-JP" altLang="en-US" sz="1200" dirty="0" smtClean="0">
                <a:solidFill>
                  <a:schemeClr val="tx1"/>
                </a:solidFill>
                <a:latin typeface="ＭＳ ゴシック" panose="020B0609070205080204" pitchFamily="49" charset="-128"/>
                <a:ea typeface="ＭＳ ゴシック" panose="020B0609070205080204" pitchFamily="49" charset="-128"/>
              </a:rPr>
              <a:t>ロフト！</a:t>
            </a:r>
            <a:endParaRPr kumimoji="1" lang="ja-JP" altLang="en-US" sz="1200" dirty="0">
              <a:solidFill>
                <a:schemeClr val="tx1"/>
              </a:solidFill>
              <a:latin typeface="ＭＳ ゴシック" panose="020B0609070205080204" pitchFamily="49" charset="-128"/>
              <a:ea typeface="ＭＳ ゴシック" panose="020B0609070205080204" pitchFamily="49" charset="-128"/>
            </a:endParaRPr>
          </a:p>
        </p:txBody>
      </p:sp>
      <p:sp>
        <p:nvSpPr>
          <p:cNvPr id="16" name="テキスト ボックス 15"/>
          <p:cNvSpPr txBox="1"/>
          <p:nvPr/>
        </p:nvSpPr>
        <p:spPr>
          <a:xfrm>
            <a:off x="509586" y="5953969"/>
            <a:ext cx="2661506" cy="461665"/>
          </a:xfrm>
          <a:prstGeom prst="rect">
            <a:avLst/>
          </a:prstGeom>
          <a:noFill/>
        </p:spPr>
        <p:txBody>
          <a:bodyPr wrap="square" rtlCol="0">
            <a:spAutoFit/>
          </a:bodyPr>
          <a:lstStyle/>
          <a:p>
            <a:r>
              <a:rPr lang="ja-JP" altLang="en-US" sz="1200" dirty="0" smtClean="0">
                <a:latin typeface="ＭＳ ゴシック" panose="020B0609070205080204" pitchFamily="49" charset="-128"/>
                <a:ea typeface="ＭＳ ゴシック" panose="020B0609070205080204" pitchFamily="49" charset="-128"/>
              </a:rPr>
              <a:t>手洗いをするなど感染予防に努めています。</a:t>
            </a:r>
            <a:endParaRPr kumimoji="1" lang="en-US" altLang="ja-JP" sz="1200" dirty="0" smtClean="0">
              <a:latin typeface="ＭＳ ゴシック" panose="020B0609070205080204" pitchFamily="49" charset="-128"/>
              <a:ea typeface="ＭＳ ゴシック" panose="020B0609070205080204" pitchFamily="49" charset="-128"/>
            </a:endParaRPr>
          </a:p>
        </p:txBody>
      </p:sp>
      <p:sp>
        <p:nvSpPr>
          <p:cNvPr id="17" name="円形吹き出し 16"/>
          <p:cNvSpPr/>
          <p:nvPr/>
        </p:nvSpPr>
        <p:spPr>
          <a:xfrm>
            <a:off x="3348544" y="964694"/>
            <a:ext cx="1400174" cy="853173"/>
          </a:xfrm>
          <a:prstGeom prst="wedgeEllipseCallout">
            <a:avLst>
              <a:gd name="adj1" fmla="val 26563"/>
              <a:gd name="adj2" fmla="val 8752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latin typeface="ＭＳ ゴシック" panose="020B0609070205080204" pitchFamily="49" charset="-128"/>
                <a:ea typeface="ＭＳ ゴシック" panose="020B0609070205080204" pitchFamily="49" charset="-128"/>
              </a:rPr>
              <a:t>おままごとコーナー</a:t>
            </a:r>
            <a:endParaRPr kumimoji="1" lang="ja-JP" altLang="en-US" sz="1200" dirty="0">
              <a:solidFill>
                <a:schemeClr val="tx1"/>
              </a:solidFill>
              <a:latin typeface="ＭＳ ゴシック" panose="020B0609070205080204" pitchFamily="49" charset="-128"/>
              <a:ea typeface="ＭＳ ゴシック" panose="020B0609070205080204" pitchFamily="49" charset="-128"/>
            </a:endParaRPr>
          </a:p>
        </p:txBody>
      </p:sp>
      <p:pic>
        <p:nvPicPr>
          <p:cNvPr id="8" name="図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46056" y="2409822"/>
            <a:ext cx="1625600" cy="1219200"/>
          </a:xfrm>
          <a:prstGeom prst="rect">
            <a:avLst/>
          </a:prstGeom>
          <a:ln>
            <a:noFill/>
          </a:ln>
          <a:effectLst>
            <a:softEdge rad="112500"/>
          </a:effectLst>
        </p:spPr>
      </p:pic>
    </p:spTree>
    <p:extLst>
      <p:ext uri="{BB962C8B-B14F-4D97-AF65-F5344CB8AC3E}">
        <p14:creationId xmlns:p14="http://schemas.microsoft.com/office/powerpoint/2010/main" val="41726170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11212" y="507856"/>
            <a:ext cx="2971800" cy="508000"/>
          </a:xfrm>
        </p:spPr>
        <p:txBody>
          <a:bodyPr>
            <a:normAutofit fontScale="90000"/>
          </a:bodyPr>
          <a:lstStyle/>
          <a:p>
            <a:r>
              <a:rPr kumimoji="1" lang="ja-JP" altLang="en-US" sz="3600" dirty="0" smtClean="0">
                <a:solidFill>
                  <a:srgbClr val="FF0000"/>
                </a:solidFill>
                <a:latin typeface="ＭＳ ゴシック" panose="020B0609070205080204" pitchFamily="49" charset="-128"/>
                <a:ea typeface="ＭＳ ゴシック" panose="020B0609070205080204" pitchFamily="49" charset="-128"/>
              </a:rPr>
              <a:t>１歳児クラス</a:t>
            </a:r>
            <a:endParaRPr kumimoji="1" lang="ja-JP" altLang="en-US" sz="3600" dirty="0">
              <a:solidFill>
                <a:srgbClr val="FF0000"/>
              </a:solidFill>
              <a:latin typeface="ＭＳ ゴシック" panose="020B0609070205080204" pitchFamily="49" charset="-128"/>
              <a:ea typeface="ＭＳ ゴシック" panose="020B0609070205080204" pitchFamily="49" charset="-128"/>
            </a:endParaRP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5844" y="4501270"/>
            <a:ext cx="2747434" cy="2060575"/>
          </a:xfrm>
          <a:prstGeom prst="rect">
            <a:avLst/>
          </a:prstGeom>
          <a:ln>
            <a:noFill/>
          </a:ln>
          <a:effectLst>
            <a:softEdge rad="112500"/>
          </a:effectLst>
        </p:spPr>
      </p:pic>
      <p:pic>
        <p:nvPicPr>
          <p:cNvPr id="6" name="図 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 t="9690" r="49128" b="15893"/>
          <a:stretch/>
        </p:blipFill>
        <p:spPr>
          <a:xfrm>
            <a:off x="8784398" y="1734795"/>
            <a:ext cx="2197100" cy="2044139"/>
          </a:xfrm>
          <a:prstGeom prst="ellipse">
            <a:avLst/>
          </a:prstGeom>
          <a:ln>
            <a:noFill/>
          </a:ln>
          <a:effectLst>
            <a:glow rad="127000">
              <a:schemeClr val="accent1"/>
            </a:glow>
            <a:softEdge rad="112500"/>
          </a:effectLst>
        </p:spPr>
      </p:pic>
      <p:pic>
        <p:nvPicPr>
          <p:cNvPr id="12" name="図 1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011212" y="1651000"/>
            <a:ext cx="3089296" cy="2316972"/>
          </a:xfrm>
          <a:prstGeom prst="rect">
            <a:avLst/>
          </a:prstGeom>
          <a:ln>
            <a:noFill/>
          </a:ln>
          <a:effectLst>
            <a:softEdge rad="112500"/>
          </a:effectLst>
        </p:spPr>
      </p:pic>
      <p:pic>
        <p:nvPicPr>
          <p:cNvPr id="8" name="図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070281" y="1650999"/>
            <a:ext cx="2676219" cy="2007163"/>
          </a:xfrm>
          <a:prstGeom prst="rect">
            <a:avLst/>
          </a:prstGeom>
          <a:ln>
            <a:noFill/>
          </a:ln>
          <a:effectLst>
            <a:softEdge rad="112500"/>
          </a:effectLst>
        </p:spPr>
      </p:pic>
      <p:sp>
        <p:nvSpPr>
          <p:cNvPr id="14" name="星 5 13"/>
          <p:cNvSpPr/>
          <p:nvPr/>
        </p:nvSpPr>
        <p:spPr>
          <a:xfrm>
            <a:off x="2290158" y="2286000"/>
            <a:ext cx="274340" cy="2159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05553" y="4662887"/>
            <a:ext cx="2477026" cy="1857769"/>
          </a:xfrm>
          <a:prstGeom prst="rect">
            <a:avLst/>
          </a:prstGeom>
          <a:ln>
            <a:noFill/>
          </a:ln>
          <a:effectLst>
            <a:softEdge rad="112500"/>
          </a:effectLst>
        </p:spPr>
      </p:pic>
      <p:pic>
        <p:nvPicPr>
          <p:cNvPr id="10" name="図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0281" y="4321281"/>
            <a:ext cx="2987419" cy="2240564"/>
          </a:xfrm>
          <a:prstGeom prst="rect">
            <a:avLst/>
          </a:prstGeom>
          <a:ln>
            <a:noFill/>
          </a:ln>
          <a:effectLst>
            <a:softEdge rad="112500"/>
          </a:effectLst>
        </p:spPr>
      </p:pic>
      <p:pic>
        <p:nvPicPr>
          <p:cNvPr id="15" name="図 14"/>
          <p:cNvPicPr>
            <a:picLocks noChangeAspect="1"/>
          </p:cNvPicPr>
          <p:nvPr/>
        </p:nvPicPr>
        <p:blipFill rotWithShape="1">
          <a:blip r:embed="rId11" cstate="print">
            <a:extLst>
              <a:ext uri="{28A0092B-C50C-407E-A947-70E740481C1C}">
                <a14:useLocalDpi xmlns:a14="http://schemas.microsoft.com/office/drawing/2010/main" val="0"/>
              </a:ext>
            </a:extLst>
          </a:blip>
          <a:srcRect l="33333" t="25926" r="31944" b="42778"/>
          <a:stretch/>
        </p:blipFill>
        <p:spPr>
          <a:xfrm>
            <a:off x="3213200" y="91031"/>
            <a:ext cx="1689000" cy="1141764"/>
          </a:xfrm>
          <a:prstGeom prst="rect">
            <a:avLst/>
          </a:prstGeom>
        </p:spPr>
      </p:pic>
      <p:sp>
        <p:nvSpPr>
          <p:cNvPr id="16" name="テキスト ボックス 15"/>
          <p:cNvSpPr txBox="1"/>
          <p:nvPr/>
        </p:nvSpPr>
        <p:spPr>
          <a:xfrm>
            <a:off x="1333500" y="307970"/>
            <a:ext cx="982961" cy="707886"/>
          </a:xfrm>
          <a:prstGeom prst="rect">
            <a:avLst/>
          </a:prstGeom>
          <a:noFill/>
        </p:spPr>
        <p:txBody>
          <a:bodyPr wrap="none" rtlCol="0">
            <a:spAutoFit/>
          </a:bodyPr>
          <a:lstStyle/>
          <a:p>
            <a:r>
              <a:rPr kumimoji="1" lang="en-US" altLang="ja-JP" sz="4000" dirty="0" smtClean="0">
                <a:solidFill>
                  <a:srgbClr val="0070C0"/>
                </a:solidFill>
                <a:latin typeface="ＭＳ ゴシック" panose="020B0609070205080204" pitchFamily="49" charset="-128"/>
                <a:ea typeface="ＭＳ ゴシック" panose="020B0609070205080204" pitchFamily="49" charset="-128"/>
              </a:rPr>
              <a:t>2</a:t>
            </a:r>
            <a:r>
              <a:rPr kumimoji="1" lang="ja-JP" altLang="en-US" sz="4000" dirty="0" smtClean="0">
                <a:solidFill>
                  <a:srgbClr val="0070C0"/>
                </a:solidFill>
                <a:latin typeface="ＭＳ ゴシック" panose="020B0609070205080204" pitchFamily="49" charset="-128"/>
                <a:ea typeface="ＭＳ ゴシック" panose="020B0609070205080204" pitchFamily="49" charset="-128"/>
              </a:rPr>
              <a:t>階</a:t>
            </a:r>
            <a:endParaRPr kumimoji="1" lang="ja-JP" altLang="en-US" sz="4000" dirty="0">
              <a:solidFill>
                <a:srgbClr val="0070C0"/>
              </a:solidFill>
              <a:latin typeface="ＭＳ ゴシック" panose="020B0609070205080204" pitchFamily="49" charset="-128"/>
              <a:ea typeface="ＭＳ ゴシック" panose="020B0609070205080204" pitchFamily="49" charset="-128"/>
            </a:endParaRPr>
          </a:p>
        </p:txBody>
      </p:sp>
      <p:sp>
        <p:nvSpPr>
          <p:cNvPr id="17" name="角丸四角形吹き出し 16"/>
          <p:cNvSpPr/>
          <p:nvPr/>
        </p:nvSpPr>
        <p:spPr>
          <a:xfrm>
            <a:off x="7948329" y="762000"/>
            <a:ext cx="2407623" cy="787154"/>
          </a:xfrm>
          <a:prstGeom prst="wedgeRoundRectCallout">
            <a:avLst>
              <a:gd name="adj1" fmla="val -68133"/>
              <a:gd name="adj2" fmla="val 4524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rgbClr val="00B050"/>
                </a:solidFill>
                <a:latin typeface="HGPｺﾞｼｯｸE" panose="020B0900000000000000" pitchFamily="50" charset="-128"/>
                <a:ea typeface="HGPｺﾞｼｯｸE" panose="020B0900000000000000" pitchFamily="50" charset="-128"/>
              </a:rPr>
              <a:t>テラス</a:t>
            </a:r>
            <a:endParaRPr kumimoji="1" lang="en-US" altLang="ja-JP" dirty="0" smtClean="0">
              <a:solidFill>
                <a:srgbClr val="00B050"/>
              </a:solidFill>
              <a:latin typeface="HGPｺﾞｼｯｸE" panose="020B0900000000000000" pitchFamily="50" charset="-128"/>
              <a:ea typeface="HGPｺﾞｼｯｸE" panose="020B0900000000000000" pitchFamily="50" charset="-128"/>
            </a:endParaRPr>
          </a:p>
          <a:p>
            <a:r>
              <a:rPr lang="ja-JP" altLang="en-US" sz="1200" dirty="0" smtClean="0">
                <a:solidFill>
                  <a:schemeClr val="tx1"/>
                </a:solidFill>
                <a:latin typeface="ＭＳ ゴシック" panose="020B0609070205080204" pitchFamily="49" charset="-128"/>
                <a:ea typeface="ＭＳ ゴシック" panose="020B0609070205080204" pitchFamily="49" charset="-128"/>
              </a:rPr>
              <a:t>コンビカーやボール遊び　夏は、水遊びなど楽しんでいます。</a:t>
            </a:r>
            <a:endParaRPr kumimoji="1" lang="ja-JP" altLang="en-US" sz="1200" dirty="0">
              <a:solidFill>
                <a:schemeClr val="tx1"/>
              </a:solidFill>
              <a:latin typeface="ＭＳ ゴシック" panose="020B0609070205080204" pitchFamily="49" charset="-128"/>
              <a:ea typeface="ＭＳ ゴシック" panose="020B0609070205080204" pitchFamily="49" charset="-128"/>
            </a:endParaRPr>
          </a:p>
        </p:txBody>
      </p:sp>
      <p:sp>
        <p:nvSpPr>
          <p:cNvPr id="19" name="テキスト ボックス 18"/>
          <p:cNvSpPr txBox="1"/>
          <p:nvPr/>
        </p:nvSpPr>
        <p:spPr>
          <a:xfrm>
            <a:off x="8605150" y="3778934"/>
            <a:ext cx="2870199" cy="677108"/>
          </a:xfrm>
          <a:prstGeom prst="rect">
            <a:avLst/>
          </a:prstGeom>
          <a:noFill/>
        </p:spPr>
        <p:txBody>
          <a:bodyPr wrap="square" rtlCol="0">
            <a:spAutoFit/>
          </a:bodyPr>
          <a:lstStyle/>
          <a:p>
            <a:r>
              <a:rPr lang="ja-JP" altLang="en-US" sz="1400" b="1" dirty="0" smtClean="0">
                <a:latin typeface="ＭＳ ゴシック" panose="020B0609070205080204" pitchFamily="49" charset="-128"/>
                <a:ea typeface="ＭＳ ゴシック" panose="020B0609070205080204" pitchFamily="49" charset="-128"/>
              </a:rPr>
              <a:t>　　　　　トイレ　</a:t>
            </a:r>
            <a:endParaRPr lang="en-US" altLang="ja-JP" sz="1400" b="1" dirty="0" smtClean="0">
              <a:latin typeface="ＭＳ ゴシック" panose="020B0609070205080204" pitchFamily="49" charset="-128"/>
              <a:ea typeface="ＭＳ ゴシック" panose="020B0609070205080204" pitchFamily="49" charset="-128"/>
            </a:endParaRPr>
          </a:p>
          <a:p>
            <a:r>
              <a:rPr lang="ja-JP" altLang="en-US" sz="1200" dirty="0" smtClean="0">
                <a:latin typeface="ＭＳ ゴシック" panose="020B0609070205080204" pitchFamily="49" charset="-128"/>
                <a:ea typeface="ＭＳ ゴシック" panose="020B0609070205080204" pitchFamily="49" charset="-128"/>
              </a:rPr>
              <a:t>子どもの身体に合わせ小さいサイズになっています</a:t>
            </a:r>
            <a:endParaRPr kumimoji="1" lang="ja-JP" altLang="en-US" sz="1200" dirty="0">
              <a:latin typeface="ＭＳ ゴシック" panose="020B0609070205080204" pitchFamily="49" charset="-128"/>
              <a:ea typeface="ＭＳ ゴシック" panose="020B0609070205080204" pitchFamily="49" charset="-128"/>
            </a:endParaRPr>
          </a:p>
        </p:txBody>
      </p:sp>
      <p:sp>
        <p:nvSpPr>
          <p:cNvPr id="20" name="楕円 19"/>
          <p:cNvSpPr/>
          <p:nvPr/>
        </p:nvSpPr>
        <p:spPr>
          <a:xfrm>
            <a:off x="4389074" y="3967972"/>
            <a:ext cx="3802426" cy="729734"/>
          </a:xfrm>
          <a:prstGeom prst="ellipse">
            <a:avLst/>
          </a:prstGeom>
          <a:noFill/>
          <a:ln>
            <a:solidFill>
              <a:srgbClr val="00B05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1200" dirty="0" smtClean="0">
                <a:solidFill>
                  <a:schemeClr val="tx1"/>
                </a:solidFill>
              </a:rPr>
              <a:t>３部屋を使用し、安心してじっくり遊びを楽しめるよう工夫しています。</a:t>
            </a:r>
            <a:endParaRPr kumimoji="1" lang="ja-JP" altLang="en-US" sz="1200" dirty="0">
              <a:solidFill>
                <a:schemeClr val="tx1"/>
              </a:solidFill>
            </a:endParaRPr>
          </a:p>
        </p:txBody>
      </p:sp>
      <p:pic>
        <p:nvPicPr>
          <p:cNvPr id="4" name="図 3"/>
          <p:cNvPicPr>
            <a:picLocks noChangeAspect="1"/>
          </p:cNvPicPr>
          <p:nvPr/>
        </p:nvPicPr>
        <p:blipFill rotWithShape="1">
          <a:blip r:embed="rId12" cstate="print">
            <a:extLst>
              <a:ext uri="{28A0092B-C50C-407E-A947-70E740481C1C}">
                <a14:useLocalDpi xmlns:a14="http://schemas.microsoft.com/office/drawing/2010/main" val="0"/>
              </a:ext>
            </a:extLst>
          </a:blip>
          <a:srcRect l="44334" t="35105" r="-838" b="16969"/>
          <a:stretch/>
        </p:blipFill>
        <p:spPr>
          <a:xfrm>
            <a:off x="9456543" y="4769793"/>
            <a:ext cx="2394963" cy="1523528"/>
          </a:xfrm>
          <a:prstGeom prst="rect">
            <a:avLst/>
          </a:prstGeom>
          <a:ln>
            <a:noFill/>
          </a:ln>
          <a:effectLst>
            <a:softEdge rad="112500"/>
          </a:effectLst>
        </p:spPr>
      </p:pic>
    </p:spTree>
    <p:extLst>
      <p:ext uri="{BB962C8B-B14F-4D97-AF65-F5344CB8AC3E}">
        <p14:creationId xmlns:p14="http://schemas.microsoft.com/office/powerpoint/2010/main" val="34564603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cstate="print">
            <a:extLst>
              <a:ext uri="{28A0092B-C50C-407E-A947-70E740481C1C}">
                <a14:useLocalDpi xmlns:a14="http://schemas.microsoft.com/office/drawing/2010/main" val="0"/>
              </a:ext>
            </a:extLst>
          </a:blip>
          <a:srcRect l="-14286" t="2787" r="14286" b="16144"/>
          <a:stretch/>
        </p:blipFill>
        <p:spPr>
          <a:xfrm>
            <a:off x="537765" y="1590671"/>
            <a:ext cx="2733675" cy="1662113"/>
          </a:xfrm>
          <a:prstGeom prst="rect">
            <a:avLst/>
          </a:prstGeom>
          <a:ln>
            <a:noFill/>
          </a:ln>
          <a:effectLst>
            <a:softEdge rad="112500"/>
          </a:effectLst>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2751" y="1459704"/>
            <a:ext cx="2882897" cy="2162173"/>
          </a:xfrm>
          <a:prstGeom prst="rect">
            <a:avLst/>
          </a:prstGeom>
          <a:ln>
            <a:noFill/>
          </a:ln>
          <a:effectLst>
            <a:softEdge rad="112500"/>
          </a:effectLst>
        </p:spPr>
      </p:pic>
      <p:sp>
        <p:nvSpPr>
          <p:cNvPr id="7" name="テキスト ボックス 6"/>
          <p:cNvSpPr txBox="1"/>
          <p:nvPr/>
        </p:nvSpPr>
        <p:spPr>
          <a:xfrm>
            <a:off x="715565" y="241300"/>
            <a:ext cx="1545035" cy="830997"/>
          </a:xfrm>
          <a:prstGeom prst="rect">
            <a:avLst/>
          </a:prstGeom>
          <a:noFill/>
        </p:spPr>
        <p:txBody>
          <a:bodyPr wrap="square" rtlCol="0">
            <a:spAutoFit/>
          </a:bodyPr>
          <a:lstStyle/>
          <a:p>
            <a:r>
              <a:rPr kumimoji="1" lang="en-US" altLang="ja-JP" sz="4800" dirty="0" smtClean="0">
                <a:solidFill>
                  <a:srgbClr val="0070C0"/>
                </a:solidFill>
                <a:latin typeface="ＭＳ Ｐゴシック" panose="020B0600070205080204" pitchFamily="50" charset="-128"/>
                <a:ea typeface="ＭＳ Ｐゴシック" panose="020B0600070205080204" pitchFamily="50" charset="-128"/>
              </a:rPr>
              <a:t>2</a:t>
            </a:r>
            <a:r>
              <a:rPr kumimoji="1" lang="ja-JP" altLang="en-US" sz="4800" dirty="0" smtClean="0">
                <a:solidFill>
                  <a:srgbClr val="0070C0"/>
                </a:solidFill>
                <a:latin typeface="ＭＳ Ｐゴシック" panose="020B0600070205080204" pitchFamily="50" charset="-128"/>
                <a:ea typeface="ＭＳ Ｐゴシック" panose="020B0600070205080204" pitchFamily="50" charset="-128"/>
              </a:rPr>
              <a:t>階</a:t>
            </a:r>
            <a:endParaRPr kumimoji="1" lang="ja-JP" altLang="en-US" sz="4800" dirty="0">
              <a:solidFill>
                <a:srgbClr val="0070C0"/>
              </a:solidFill>
              <a:latin typeface="ＭＳ Ｐゴシック" panose="020B0600070205080204" pitchFamily="50" charset="-128"/>
              <a:ea typeface="ＭＳ Ｐゴシック" panose="020B0600070205080204" pitchFamily="50" charset="-128"/>
            </a:endParaRPr>
          </a:p>
        </p:txBody>
      </p:sp>
      <p:sp>
        <p:nvSpPr>
          <p:cNvPr id="12" name="テキスト ボックス 11"/>
          <p:cNvSpPr txBox="1"/>
          <p:nvPr/>
        </p:nvSpPr>
        <p:spPr>
          <a:xfrm>
            <a:off x="3695700" y="364411"/>
            <a:ext cx="2759089" cy="707886"/>
          </a:xfrm>
          <a:prstGeom prst="rect">
            <a:avLst/>
          </a:prstGeom>
          <a:noFill/>
        </p:spPr>
        <p:txBody>
          <a:bodyPr wrap="none" rtlCol="0">
            <a:spAutoFit/>
          </a:bodyPr>
          <a:lstStyle/>
          <a:p>
            <a:r>
              <a:rPr kumimoji="1" lang="en-US" altLang="ja-JP" sz="4000" dirty="0" smtClean="0">
                <a:solidFill>
                  <a:srgbClr val="FFC000"/>
                </a:solidFill>
                <a:latin typeface="ＭＳ Ｐゴシック" panose="020B0600070205080204" pitchFamily="50" charset="-128"/>
                <a:ea typeface="ＭＳ Ｐゴシック" panose="020B0600070205080204" pitchFamily="50" charset="-128"/>
              </a:rPr>
              <a:t>2</a:t>
            </a:r>
            <a:r>
              <a:rPr kumimoji="1" lang="ja-JP" altLang="en-US" sz="4000" dirty="0" smtClean="0">
                <a:solidFill>
                  <a:srgbClr val="FFC000"/>
                </a:solidFill>
                <a:latin typeface="ＭＳ Ｐゴシック" panose="020B0600070205080204" pitchFamily="50" charset="-128"/>
                <a:ea typeface="ＭＳ Ｐゴシック" panose="020B0600070205080204" pitchFamily="50" charset="-128"/>
              </a:rPr>
              <a:t>歳児クラス</a:t>
            </a:r>
            <a:endParaRPr kumimoji="1" lang="ja-JP" altLang="en-US" sz="4000" dirty="0">
              <a:solidFill>
                <a:srgbClr val="FFC000"/>
              </a:solidFill>
              <a:latin typeface="ＭＳ Ｐゴシック" panose="020B0600070205080204" pitchFamily="50" charset="-128"/>
              <a:ea typeface="ＭＳ Ｐゴシック" panose="020B0600070205080204" pitchFamily="50" charset="-128"/>
            </a:endParaRPr>
          </a:p>
        </p:txBody>
      </p:sp>
      <p:pic>
        <p:nvPicPr>
          <p:cNvPr id="15" name="図 1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41667" t="11295" r="45556" b="75186"/>
          <a:stretch/>
        </p:blipFill>
        <p:spPr>
          <a:xfrm>
            <a:off x="2260600" y="364411"/>
            <a:ext cx="1168400" cy="927100"/>
          </a:xfrm>
          <a:prstGeom prst="rect">
            <a:avLst/>
          </a:prstGeom>
          <a:ln>
            <a:noFill/>
          </a:ln>
          <a:effectLst>
            <a:softEdge rad="112500"/>
          </a:effectLst>
        </p:spPr>
      </p:pic>
      <p:pic>
        <p:nvPicPr>
          <p:cNvPr id="19" name="図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2857" y="1413665"/>
            <a:ext cx="2688165" cy="2016124"/>
          </a:xfrm>
          <a:prstGeom prst="rect">
            <a:avLst/>
          </a:prstGeom>
          <a:ln>
            <a:noFill/>
          </a:ln>
          <a:effectLst>
            <a:softEdge rad="112500"/>
          </a:effectLst>
        </p:spPr>
      </p:pic>
      <p:pic>
        <p:nvPicPr>
          <p:cNvPr id="21" name="図 20"/>
          <p:cNvPicPr>
            <a:picLocks noChangeAspect="1"/>
          </p:cNvPicPr>
          <p:nvPr/>
        </p:nvPicPr>
        <p:blipFill rotWithShape="1">
          <a:blip r:embed="rId7" cstate="print">
            <a:extLst>
              <a:ext uri="{28A0092B-C50C-407E-A947-70E740481C1C}">
                <a14:useLocalDpi xmlns:a14="http://schemas.microsoft.com/office/drawing/2010/main" val="0"/>
              </a:ext>
            </a:extLst>
          </a:blip>
          <a:srcRect l="15278" t="10556" r="2500" b="-9445"/>
          <a:stretch/>
        </p:blipFill>
        <p:spPr>
          <a:xfrm>
            <a:off x="4339921" y="4344981"/>
            <a:ext cx="3018190" cy="2722489"/>
          </a:xfrm>
          <a:prstGeom prst="rect">
            <a:avLst/>
          </a:prstGeom>
          <a:ln>
            <a:noFill/>
          </a:ln>
          <a:effectLst>
            <a:softEdge rad="112500"/>
          </a:effectLst>
        </p:spPr>
      </p:pic>
      <p:pic>
        <p:nvPicPr>
          <p:cNvPr id="23" name="図 22"/>
          <p:cNvPicPr>
            <a:picLocks noChangeAspect="1"/>
          </p:cNvPicPr>
          <p:nvPr/>
        </p:nvPicPr>
        <p:blipFill rotWithShape="1">
          <a:blip r:embed="rId8" cstate="print">
            <a:extLst>
              <a:ext uri="{28A0092B-C50C-407E-A947-70E740481C1C}">
                <a14:useLocalDpi xmlns:a14="http://schemas.microsoft.com/office/drawing/2010/main" val="0"/>
              </a:ext>
            </a:extLst>
          </a:blip>
          <a:srcRect l="3260" t="18513" r="5208" b="3529"/>
          <a:stretch/>
        </p:blipFill>
        <p:spPr>
          <a:xfrm>
            <a:off x="8583552" y="4605069"/>
            <a:ext cx="2882900" cy="1841500"/>
          </a:xfrm>
          <a:prstGeom prst="rect">
            <a:avLst/>
          </a:prstGeom>
          <a:ln>
            <a:noFill/>
          </a:ln>
          <a:effectLst>
            <a:softEdge rad="112500"/>
          </a:effectLst>
        </p:spPr>
      </p:pic>
      <p:sp>
        <p:nvSpPr>
          <p:cNvPr id="27" name="テキスト ボックス 26"/>
          <p:cNvSpPr txBox="1"/>
          <p:nvPr/>
        </p:nvSpPr>
        <p:spPr>
          <a:xfrm>
            <a:off x="5093693" y="3947195"/>
            <a:ext cx="784189" cy="369332"/>
          </a:xfrm>
          <a:prstGeom prst="rect">
            <a:avLst/>
          </a:prstGeom>
          <a:noFill/>
        </p:spPr>
        <p:txBody>
          <a:bodyPr wrap="square" rtlCol="0">
            <a:spAutoFit/>
          </a:bodyPr>
          <a:lstStyle/>
          <a:p>
            <a:r>
              <a:rPr kumimoji="1" lang="ja-JP" altLang="en-US" b="1" dirty="0" smtClean="0">
                <a:solidFill>
                  <a:srgbClr val="002060"/>
                </a:solidFill>
                <a:latin typeface="ＭＳ Ｐゴシック" panose="020B0600070205080204" pitchFamily="50" charset="-128"/>
                <a:ea typeface="ＭＳ Ｐゴシック" panose="020B0600070205080204" pitchFamily="50" charset="-128"/>
              </a:rPr>
              <a:t>テラス</a:t>
            </a:r>
            <a:endParaRPr kumimoji="1" lang="ja-JP" altLang="en-US" b="1" dirty="0">
              <a:solidFill>
                <a:srgbClr val="002060"/>
              </a:solidFill>
              <a:latin typeface="ＭＳ Ｐゴシック" panose="020B0600070205080204" pitchFamily="50" charset="-128"/>
              <a:ea typeface="ＭＳ Ｐゴシック" panose="020B0600070205080204" pitchFamily="50" charset="-128"/>
            </a:endParaRPr>
          </a:p>
        </p:txBody>
      </p:sp>
      <p:sp>
        <p:nvSpPr>
          <p:cNvPr id="30" name="角丸四角形吹き出し 29"/>
          <p:cNvSpPr/>
          <p:nvPr/>
        </p:nvSpPr>
        <p:spPr>
          <a:xfrm>
            <a:off x="9865779" y="3293972"/>
            <a:ext cx="2070100" cy="1201684"/>
          </a:xfrm>
          <a:prstGeom prst="wedgeRoundRectCallout">
            <a:avLst>
              <a:gd name="adj1" fmla="val -39851"/>
              <a:gd name="adj2" fmla="val 7306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srgbClr val="002060"/>
                </a:solidFill>
                <a:latin typeface="ＭＳ Ｐゴシック" panose="020B0600070205080204" pitchFamily="50" charset="-128"/>
                <a:ea typeface="ＭＳ Ｐゴシック" panose="020B0600070205080204" pitchFamily="50" charset="-128"/>
              </a:rPr>
              <a:t>子</a:t>
            </a:r>
            <a:r>
              <a:rPr lang="ja-JP" altLang="en-US" sz="1200" dirty="0">
                <a:solidFill>
                  <a:srgbClr val="002060"/>
                </a:solidFill>
                <a:latin typeface="ＭＳ Ｐゴシック" panose="020B0600070205080204" pitchFamily="50" charset="-128"/>
                <a:ea typeface="ＭＳ Ｐゴシック" panose="020B0600070205080204" pitchFamily="50" charset="-128"/>
              </a:rPr>
              <a:t>ども</a:t>
            </a:r>
            <a:r>
              <a:rPr lang="ja-JP" altLang="en-US" sz="1200" dirty="0" smtClean="0">
                <a:solidFill>
                  <a:srgbClr val="002060"/>
                </a:solidFill>
                <a:latin typeface="ＭＳ Ｐゴシック" panose="020B0600070205080204" pitchFamily="50" charset="-128"/>
                <a:ea typeface="ＭＳ Ｐゴシック" panose="020B0600070205080204" pitchFamily="50" charset="-128"/>
              </a:rPr>
              <a:t>の身体の大きさにあった洗面台で手洗いなどにも取り組んでいます。</a:t>
            </a:r>
            <a:endParaRPr kumimoji="1" lang="ja-JP" altLang="en-US" sz="1200" dirty="0">
              <a:latin typeface="ＭＳ Ｐゴシック" panose="020B0600070205080204" pitchFamily="50" charset="-128"/>
              <a:ea typeface="ＭＳ Ｐゴシック" panose="020B0600070205080204" pitchFamily="50" charset="-128"/>
            </a:endParaRPr>
          </a:p>
        </p:txBody>
      </p:sp>
      <p:sp>
        <p:nvSpPr>
          <p:cNvPr id="31" name="角丸四角形吹き出し 30"/>
          <p:cNvSpPr/>
          <p:nvPr/>
        </p:nvSpPr>
        <p:spPr>
          <a:xfrm>
            <a:off x="6631653" y="3485903"/>
            <a:ext cx="1668852" cy="1099176"/>
          </a:xfrm>
          <a:prstGeom prst="wedgeRoundRectCallout">
            <a:avLst>
              <a:gd name="adj1" fmla="val -64613"/>
              <a:gd name="adj2" fmla="val 2501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rgbClr val="002060"/>
                </a:solidFill>
                <a:latin typeface="ＭＳ Ｐゴシック" panose="020B0600070205080204" pitchFamily="50" charset="-128"/>
                <a:ea typeface="ＭＳ Ｐゴシック" panose="020B0600070205080204" pitchFamily="50" charset="-128"/>
              </a:rPr>
              <a:t>「</a:t>
            </a:r>
            <a:r>
              <a:rPr kumimoji="1" lang="ja-JP" altLang="en-US" sz="1400" dirty="0" err="1" smtClean="0">
                <a:solidFill>
                  <a:srgbClr val="002060"/>
                </a:solidFill>
                <a:latin typeface="ＭＳ Ｐゴシック" panose="020B0600070205080204" pitchFamily="50" charset="-128"/>
                <a:ea typeface="ＭＳ Ｐゴシック" panose="020B0600070205080204" pitchFamily="50" charset="-128"/>
              </a:rPr>
              <a:t>よ</a:t>
            </a:r>
            <a:r>
              <a:rPr kumimoji="1" lang="ja-JP" altLang="en-US" sz="1400" dirty="0" smtClean="0">
                <a:solidFill>
                  <a:srgbClr val="002060"/>
                </a:solidFill>
                <a:latin typeface="ＭＳ Ｐゴシック" panose="020B0600070205080204" pitchFamily="50" charset="-128"/>
                <a:ea typeface="ＭＳ Ｐゴシック" panose="020B0600070205080204" pitchFamily="50" charset="-128"/>
              </a:rPr>
              <a:t>ー</a:t>
            </a:r>
            <a:r>
              <a:rPr kumimoji="1" lang="ja-JP" altLang="en-US" sz="1400" dirty="0" err="1" smtClean="0">
                <a:solidFill>
                  <a:srgbClr val="002060"/>
                </a:solidFill>
                <a:latin typeface="ＭＳ Ｐゴシック" panose="020B0600070205080204" pitchFamily="50" charset="-128"/>
                <a:ea typeface="ＭＳ Ｐゴシック" panose="020B0600070205080204" pitchFamily="50" charset="-128"/>
              </a:rPr>
              <a:t>い</a:t>
            </a:r>
            <a:r>
              <a:rPr kumimoji="1" lang="ja-JP" altLang="en-US" sz="1400" dirty="0" smtClean="0">
                <a:solidFill>
                  <a:srgbClr val="002060"/>
                </a:solidFill>
                <a:latin typeface="ＭＳ Ｐゴシック" panose="020B0600070205080204" pitchFamily="50" charset="-128"/>
                <a:ea typeface="ＭＳ Ｐゴシック" panose="020B0600070205080204" pitchFamily="50" charset="-128"/>
              </a:rPr>
              <a:t>ドン」と</a:t>
            </a:r>
            <a:endParaRPr kumimoji="1" lang="en-US" altLang="ja-JP" sz="1400" dirty="0" smtClean="0">
              <a:solidFill>
                <a:srgbClr val="002060"/>
              </a:solidFill>
              <a:latin typeface="ＭＳ Ｐゴシック" panose="020B0600070205080204" pitchFamily="50" charset="-128"/>
              <a:ea typeface="ＭＳ Ｐゴシック" panose="020B0600070205080204" pitchFamily="50" charset="-128"/>
            </a:endParaRPr>
          </a:p>
          <a:p>
            <a:pPr algn="ctr"/>
            <a:r>
              <a:rPr kumimoji="1" lang="ja-JP" altLang="en-US" sz="1400" dirty="0" smtClean="0">
                <a:solidFill>
                  <a:srgbClr val="002060"/>
                </a:solidFill>
                <a:latin typeface="ＭＳ Ｐゴシック" panose="020B0600070205080204" pitchFamily="50" charset="-128"/>
                <a:ea typeface="ＭＳ Ｐゴシック" panose="020B0600070205080204" pitchFamily="50" charset="-128"/>
              </a:rPr>
              <a:t>かけっこも楽しめるテラスです</a:t>
            </a:r>
            <a:endParaRPr kumimoji="1" lang="ja-JP" altLang="en-US" sz="1400" dirty="0">
              <a:solidFill>
                <a:srgbClr val="002060"/>
              </a:solidFill>
              <a:latin typeface="ＭＳ Ｐゴシック" panose="020B0600070205080204" pitchFamily="50" charset="-128"/>
              <a:ea typeface="ＭＳ Ｐゴシック" panose="020B0600070205080204" pitchFamily="50" charset="-128"/>
            </a:endParaRPr>
          </a:p>
        </p:txBody>
      </p:sp>
      <p:sp>
        <p:nvSpPr>
          <p:cNvPr id="32" name="雲形吹き出し 31"/>
          <p:cNvSpPr/>
          <p:nvPr/>
        </p:nvSpPr>
        <p:spPr>
          <a:xfrm>
            <a:off x="6858000" y="736600"/>
            <a:ext cx="1841500" cy="723104"/>
          </a:xfrm>
          <a:prstGeom prst="cloudCallout">
            <a:avLst>
              <a:gd name="adj1" fmla="val -51178"/>
              <a:gd name="adj2" fmla="val 61120"/>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rgbClr val="002060"/>
                </a:solidFill>
                <a:latin typeface="ＭＳ Ｐゴシック" panose="020B0600070205080204" pitchFamily="50" charset="-128"/>
                <a:ea typeface="ＭＳ Ｐゴシック" panose="020B0600070205080204" pitchFamily="50" charset="-128"/>
              </a:rPr>
              <a:t>保育室</a:t>
            </a:r>
            <a:endParaRPr kumimoji="1" lang="ja-JP" altLang="en-US"/>
          </a:p>
        </p:txBody>
      </p:sp>
      <p:pic>
        <p:nvPicPr>
          <p:cNvPr id="4" name="図 3"/>
          <p:cNvPicPr>
            <a:picLocks noChangeAspect="1"/>
          </p:cNvPicPr>
          <p:nvPr/>
        </p:nvPicPr>
        <p:blipFill rotWithShape="1">
          <a:blip r:embed="rId9" cstate="print">
            <a:extLst>
              <a:ext uri="{28A0092B-C50C-407E-A947-70E740481C1C}">
                <a14:useLocalDpi xmlns:a14="http://schemas.microsoft.com/office/drawing/2010/main" val="0"/>
              </a:ext>
            </a:extLst>
          </a:blip>
          <a:srcRect l="19444" t="17407" r="7361" b="17223"/>
          <a:stretch/>
        </p:blipFill>
        <p:spPr>
          <a:xfrm>
            <a:off x="418004" y="5448300"/>
            <a:ext cx="1820788" cy="1219617"/>
          </a:xfrm>
          <a:prstGeom prst="rect">
            <a:avLst/>
          </a:prstGeom>
          <a:ln>
            <a:noFill/>
          </a:ln>
          <a:effectLst>
            <a:softEdge rad="112500"/>
          </a:effectLst>
        </p:spPr>
      </p:pic>
      <p:pic>
        <p:nvPicPr>
          <p:cNvPr id="8" name="図 7"/>
          <p:cNvPicPr>
            <a:picLocks noChangeAspect="1"/>
          </p:cNvPicPr>
          <p:nvPr/>
        </p:nvPicPr>
        <p:blipFill rotWithShape="1">
          <a:blip r:embed="rId10" cstate="print">
            <a:extLst>
              <a:ext uri="{28A0092B-C50C-407E-A947-70E740481C1C}">
                <a14:useLocalDpi xmlns:a14="http://schemas.microsoft.com/office/drawing/2010/main" val="0"/>
              </a:ext>
            </a:extLst>
          </a:blip>
          <a:srcRect l="8195" t="10000" r="15834" b="18148"/>
          <a:stretch/>
        </p:blipFill>
        <p:spPr>
          <a:xfrm>
            <a:off x="2553839" y="5448300"/>
            <a:ext cx="1612900" cy="1144068"/>
          </a:xfrm>
          <a:prstGeom prst="rect">
            <a:avLst/>
          </a:prstGeom>
          <a:ln>
            <a:noFill/>
          </a:ln>
          <a:effectLst>
            <a:softEdge rad="112500"/>
          </a:effectLst>
        </p:spPr>
      </p:pic>
      <p:pic>
        <p:nvPicPr>
          <p:cNvPr id="10" name="図 9"/>
          <p:cNvPicPr>
            <a:picLocks noChangeAspect="1"/>
          </p:cNvPicPr>
          <p:nvPr/>
        </p:nvPicPr>
        <p:blipFill rotWithShape="1">
          <a:blip r:embed="rId11" cstate="print">
            <a:extLst>
              <a:ext uri="{28A0092B-C50C-407E-A947-70E740481C1C}">
                <a14:useLocalDpi xmlns:a14="http://schemas.microsoft.com/office/drawing/2010/main" val="0"/>
              </a:ext>
            </a:extLst>
          </a:blip>
          <a:srcRect l="9861" t="19814" r="10139" b="5186"/>
          <a:stretch/>
        </p:blipFill>
        <p:spPr>
          <a:xfrm>
            <a:off x="1462620" y="3764759"/>
            <a:ext cx="1934907" cy="1360482"/>
          </a:xfrm>
          <a:prstGeom prst="rect">
            <a:avLst/>
          </a:prstGeom>
          <a:ln>
            <a:noFill/>
          </a:ln>
          <a:effectLst>
            <a:softEdge rad="112500"/>
          </a:effectLst>
        </p:spPr>
      </p:pic>
    </p:spTree>
    <p:extLst>
      <p:ext uri="{BB962C8B-B14F-4D97-AF65-F5344CB8AC3E}">
        <p14:creationId xmlns:p14="http://schemas.microsoft.com/office/powerpoint/2010/main" val="14166333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1" y="3975893"/>
            <a:ext cx="2356616" cy="1767462"/>
          </a:xfrm>
          <a:prstGeom prst="rect">
            <a:avLst/>
          </a:prstGeom>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586" y="4022217"/>
            <a:ext cx="3673475" cy="2755107"/>
          </a:xfrm>
          <a:prstGeom prst="rect">
            <a:avLst/>
          </a:prstGeom>
        </p:spPr>
      </p:pic>
      <p:sp>
        <p:nvSpPr>
          <p:cNvPr id="3" name="雲形吹き出し 2"/>
          <p:cNvSpPr/>
          <p:nvPr/>
        </p:nvSpPr>
        <p:spPr>
          <a:xfrm>
            <a:off x="609600" y="2984500"/>
            <a:ext cx="2260600" cy="803148"/>
          </a:xfrm>
          <a:prstGeom prst="cloudCallout">
            <a:avLst>
              <a:gd name="adj1" fmla="val -13401"/>
              <a:gd name="adj2" fmla="val 31405"/>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rgbClr val="002060"/>
                </a:solidFill>
                <a:latin typeface="ＭＳ Ｐゴシック" panose="020B0600070205080204" pitchFamily="50" charset="-128"/>
                <a:ea typeface="ＭＳ Ｐゴシック" panose="020B0600070205080204" pitchFamily="50" charset="-128"/>
              </a:rPr>
              <a:t>　　</a:t>
            </a:r>
            <a:r>
              <a:rPr lang="ja-JP" altLang="en-US" sz="2400" b="1" dirty="0" smtClean="0">
                <a:solidFill>
                  <a:srgbClr val="0070C0"/>
                </a:solidFill>
                <a:latin typeface="ＭＳ Ｐゴシック" panose="020B0600070205080204" pitchFamily="50" charset="-128"/>
                <a:ea typeface="ＭＳ Ｐゴシック" panose="020B0600070205080204" pitchFamily="50" charset="-128"/>
              </a:rPr>
              <a:t>ホール</a:t>
            </a:r>
            <a:endParaRPr lang="ja-JP" altLang="en-US" sz="2400" b="1" dirty="0">
              <a:solidFill>
                <a:srgbClr val="0070C0"/>
              </a:solidFill>
              <a:latin typeface="ＭＳ Ｐゴシック" panose="020B0600070205080204" pitchFamily="50" charset="-128"/>
              <a:ea typeface="ＭＳ Ｐゴシック" panose="020B0600070205080204" pitchFamily="50" charset="-128"/>
            </a:endParaRPr>
          </a:p>
        </p:txBody>
      </p:sp>
      <p:sp>
        <p:nvSpPr>
          <p:cNvPr id="4" name="雲形吹き出し 3"/>
          <p:cNvSpPr/>
          <p:nvPr/>
        </p:nvSpPr>
        <p:spPr>
          <a:xfrm>
            <a:off x="5145324" y="228600"/>
            <a:ext cx="1953976" cy="787400"/>
          </a:xfrm>
          <a:prstGeom prst="cloudCallout">
            <a:avLst>
              <a:gd name="adj1" fmla="val -28304"/>
              <a:gd name="adj2" fmla="val 12500"/>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rgbClr val="0070C0"/>
                </a:solidFill>
                <a:latin typeface="ＭＳ Ｐゴシック" panose="020B0600070205080204" pitchFamily="50" charset="-128"/>
                <a:ea typeface="ＭＳ Ｐゴシック" panose="020B0600070205080204" pitchFamily="50" charset="-128"/>
              </a:rPr>
              <a:t>園庭</a:t>
            </a:r>
            <a:endParaRPr kumimoji="1" lang="ja-JP" altLang="en-US" sz="2400" b="1" dirty="0">
              <a:solidFill>
                <a:srgbClr val="0070C0"/>
              </a:solidFill>
              <a:latin typeface="ＭＳ Ｐゴシック" panose="020B0600070205080204" pitchFamily="50" charset="-128"/>
              <a:ea typeface="ＭＳ Ｐゴシック" panose="020B0600070205080204" pitchFamily="50" charset="-128"/>
            </a:endParaRPr>
          </a:p>
        </p:txBody>
      </p:sp>
      <p:pic>
        <p:nvPicPr>
          <p:cNvPr id="8" name="図 7"/>
          <p:cNvPicPr>
            <a:picLocks noChangeAspect="1"/>
          </p:cNvPicPr>
          <p:nvPr/>
        </p:nvPicPr>
        <p:blipFill rotWithShape="1">
          <a:blip r:embed="rId4" cstate="print">
            <a:extLst>
              <a:ext uri="{28A0092B-C50C-407E-A947-70E740481C1C}">
                <a14:useLocalDpi xmlns:a14="http://schemas.microsoft.com/office/drawing/2010/main" val="0"/>
              </a:ext>
            </a:extLst>
          </a:blip>
          <a:srcRect l="4167" t="24629" r="7083" b="23519"/>
          <a:stretch/>
        </p:blipFill>
        <p:spPr>
          <a:xfrm>
            <a:off x="3245950" y="1144507"/>
            <a:ext cx="5752723" cy="2520755"/>
          </a:xfrm>
          <a:prstGeom prst="rect">
            <a:avLst/>
          </a:prstGeom>
        </p:spPr>
      </p:pic>
      <p:sp>
        <p:nvSpPr>
          <p:cNvPr id="11" name="角丸四角形吹き出し 10"/>
          <p:cNvSpPr/>
          <p:nvPr/>
        </p:nvSpPr>
        <p:spPr>
          <a:xfrm>
            <a:off x="9474200" y="414257"/>
            <a:ext cx="2438400" cy="1643144"/>
          </a:xfrm>
          <a:prstGeom prst="wedgeRoundRectCallout">
            <a:avLst>
              <a:gd name="adj1" fmla="val -71776"/>
              <a:gd name="adj2" fmla="val 2942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rgbClr val="002060"/>
                </a:solidFill>
                <a:latin typeface="ＭＳ Ｐゴシック" panose="020B0600070205080204" pitchFamily="50" charset="-128"/>
                <a:ea typeface="ＭＳ Ｐゴシック" panose="020B0600070205080204" pitchFamily="50" charset="-128"/>
              </a:rPr>
              <a:t>テーブルやビールケースを使って</a:t>
            </a:r>
            <a:r>
              <a:rPr lang="ja-JP" altLang="en-US" sz="1400" dirty="0" err="1" smtClean="0">
                <a:solidFill>
                  <a:srgbClr val="002060"/>
                </a:solidFill>
                <a:latin typeface="ＭＳ Ｐゴシック" panose="020B0600070205080204" pitchFamily="50" charset="-128"/>
                <a:ea typeface="ＭＳ Ｐゴシック" panose="020B0600070205080204" pitchFamily="50" charset="-128"/>
              </a:rPr>
              <a:t>ごっこ</a:t>
            </a:r>
            <a:r>
              <a:rPr lang="ja-JP" altLang="en-US" sz="1400" dirty="0" smtClean="0">
                <a:solidFill>
                  <a:srgbClr val="002060"/>
                </a:solidFill>
                <a:latin typeface="ＭＳ Ｐゴシック" panose="020B0600070205080204" pitchFamily="50" charset="-128"/>
                <a:ea typeface="ＭＳ Ｐゴシック" panose="020B0600070205080204" pitchFamily="50" charset="-128"/>
              </a:rPr>
              <a:t>遊びや草花の間で虫探しをしたり、友だちと鬼ごっこなど色々な遊びをしています。</a:t>
            </a:r>
            <a:endParaRPr kumimoji="1" lang="ja-JP" altLang="en-US" sz="1400" dirty="0">
              <a:latin typeface="ＭＳ Ｐゴシック" panose="020B0600070205080204" pitchFamily="50" charset="-128"/>
              <a:ea typeface="ＭＳ Ｐゴシック" panose="020B0600070205080204" pitchFamily="50" charset="-128"/>
            </a:endParaRPr>
          </a:p>
        </p:txBody>
      </p:sp>
      <p:pic>
        <p:nvPicPr>
          <p:cNvPr id="13" name="図 12"/>
          <p:cNvPicPr>
            <a:picLocks noChangeAspect="1"/>
          </p:cNvPicPr>
          <p:nvPr/>
        </p:nvPicPr>
        <p:blipFill rotWithShape="1">
          <a:blip r:embed="rId5" cstate="print">
            <a:extLst>
              <a:ext uri="{28A0092B-C50C-407E-A947-70E740481C1C}">
                <a14:useLocalDpi xmlns:a14="http://schemas.microsoft.com/office/drawing/2010/main" val="0"/>
              </a:ext>
            </a:extLst>
          </a:blip>
          <a:srcRect l="15417" t="17223" r="5556" b="13519"/>
          <a:stretch/>
        </p:blipFill>
        <p:spPr>
          <a:xfrm>
            <a:off x="8280401" y="4699000"/>
            <a:ext cx="3161942" cy="2078324"/>
          </a:xfrm>
          <a:prstGeom prst="rect">
            <a:avLst/>
          </a:prstGeom>
        </p:spPr>
      </p:pic>
      <p:sp>
        <p:nvSpPr>
          <p:cNvPr id="14" name="爆発 1 13"/>
          <p:cNvSpPr/>
          <p:nvPr/>
        </p:nvSpPr>
        <p:spPr>
          <a:xfrm>
            <a:off x="8470900" y="6019799"/>
            <a:ext cx="527773" cy="31246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星 7 14"/>
          <p:cNvSpPr/>
          <p:nvPr/>
        </p:nvSpPr>
        <p:spPr>
          <a:xfrm>
            <a:off x="10299700" y="6172200"/>
            <a:ext cx="889000" cy="239062"/>
          </a:xfrm>
          <a:prstGeom prst="star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吹き出し 16"/>
          <p:cNvSpPr/>
          <p:nvPr/>
        </p:nvSpPr>
        <p:spPr>
          <a:xfrm>
            <a:off x="406400" y="5931600"/>
            <a:ext cx="2463799" cy="845724"/>
          </a:xfrm>
          <a:prstGeom prst="wedgeRoundRectCallout">
            <a:avLst>
              <a:gd name="adj1" fmla="val 61126"/>
              <a:gd name="adj2" fmla="val -1258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latin typeface="ＭＳ Ｐゴシック" panose="020B0600070205080204" pitchFamily="50" charset="-128"/>
                <a:ea typeface="ＭＳ Ｐゴシック" panose="020B0600070205080204" pitchFamily="50" charset="-128"/>
              </a:rPr>
              <a:t>天井が高く開放的なホール。体操やリズム遊びなど楽しんでいます。</a:t>
            </a:r>
            <a:endParaRPr kumimoji="1" lang="ja-JP" altLang="en-US" sz="1200" dirty="0">
              <a:solidFill>
                <a:schemeClr val="tx1"/>
              </a:solidFill>
              <a:latin typeface="ＭＳ Ｐゴシック" panose="020B0600070205080204" pitchFamily="50" charset="-128"/>
              <a:ea typeface="ＭＳ Ｐゴシック" panose="020B0600070205080204" pitchFamily="50" charset="-128"/>
            </a:endParaRPr>
          </a:p>
        </p:txBody>
      </p:sp>
      <p:sp>
        <p:nvSpPr>
          <p:cNvPr id="18" name="フローチャート: 代替処理 17"/>
          <p:cNvSpPr/>
          <p:nvPr/>
        </p:nvSpPr>
        <p:spPr>
          <a:xfrm>
            <a:off x="8280401" y="4026614"/>
            <a:ext cx="3009899" cy="612648"/>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err="1" smtClean="0">
                <a:latin typeface="ＭＳ Ｐゴシック" panose="020B0600070205080204" pitchFamily="50" charset="-128"/>
                <a:ea typeface="ＭＳ Ｐゴシック" panose="020B0600070205080204" pitchFamily="50" charset="-128"/>
              </a:rPr>
              <a:t>おひ</a:t>
            </a:r>
            <a:r>
              <a:rPr lang="ja-JP" altLang="en-US" sz="1400" dirty="0" smtClean="0">
                <a:solidFill>
                  <a:schemeClr val="tx1"/>
                </a:solidFill>
                <a:latin typeface="ＭＳ Ｐゴシック" panose="020B0600070205080204" pitchFamily="50" charset="-128"/>
                <a:ea typeface="ＭＳ Ｐゴシック" panose="020B0600070205080204" pitchFamily="50" charset="-128"/>
              </a:rPr>
              <a:t>お</a:t>
            </a:r>
            <a:r>
              <a:rPr lang="ja-JP" altLang="en-US" sz="1400" dirty="0">
                <a:solidFill>
                  <a:schemeClr val="tx1"/>
                </a:solidFill>
                <a:latin typeface="ＭＳ Ｐゴシック" panose="020B0600070205080204" pitchFamily="50" charset="-128"/>
                <a:ea typeface="ＭＳ Ｐゴシック" panose="020B0600070205080204" pitchFamily="50" charset="-128"/>
              </a:rPr>
              <a:t>昼寝</a:t>
            </a:r>
            <a:r>
              <a:rPr lang="ja-JP" altLang="en-US" sz="1400" dirty="0" smtClean="0">
                <a:solidFill>
                  <a:schemeClr val="tx1"/>
                </a:solidFill>
                <a:latin typeface="ＭＳ Ｐゴシック" panose="020B0600070205080204" pitchFamily="50" charset="-128"/>
                <a:ea typeface="ＭＳ Ｐゴシック" panose="020B0600070205080204" pitchFamily="50" charset="-128"/>
              </a:rPr>
              <a:t>は、コットでしています。</a:t>
            </a:r>
            <a:endParaRPr kumimoji="1" lang="ja-JP" altLang="en-US" sz="14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1104697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707</TotalTime>
  <Words>210</Words>
  <Application>Microsoft Office PowerPoint</Application>
  <PresentationFormat>ワイド画面</PresentationFormat>
  <Paragraphs>43</Paragraphs>
  <Slides>6</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6</vt:i4>
      </vt:variant>
    </vt:vector>
  </HeadingPairs>
  <TitlesOfParts>
    <vt:vector size="13" baseType="lpstr">
      <vt:lpstr>HGPｺﾞｼｯｸE</vt:lpstr>
      <vt:lpstr>ＭＳ Ｐゴシック</vt:lpstr>
      <vt:lpstr>ＭＳ ゴシック</vt:lpstr>
      <vt:lpstr>游ゴシック</vt:lpstr>
      <vt:lpstr>游ゴシック Light</vt:lpstr>
      <vt:lpstr>Arial</vt:lpstr>
      <vt:lpstr>Office テーマ</vt:lpstr>
      <vt:lpstr>八幡山保育園</vt:lpstr>
      <vt:lpstr>　エントランス</vt:lpstr>
      <vt:lpstr>1階　3・４・５歳児クラス</vt:lpstr>
      <vt:lpstr>１歳児クラス</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八幡山保育園</dc:title>
  <dc:creator>harakawa001</dc:creator>
  <cp:lastModifiedBy>harakawa001</cp:lastModifiedBy>
  <cp:revision>46</cp:revision>
  <dcterms:created xsi:type="dcterms:W3CDTF">2020-08-21T06:42:12Z</dcterms:created>
  <dcterms:modified xsi:type="dcterms:W3CDTF">2020-09-07T02:24:01Z</dcterms:modified>
</cp:coreProperties>
</file>