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FE"/>
    <a:srgbClr val="FFFF99"/>
    <a:srgbClr val="000000"/>
    <a:srgbClr val="F2F2F2"/>
    <a:srgbClr val="FCFD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1552" y="-1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27CB-E38A-47B5-9718-2F9A6BBC63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9262-0139-41EE-9297-51D2FE79A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8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5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0" y="0"/>
            <a:ext cx="6858000" cy="9906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34712" y="5205600"/>
            <a:ext cx="5744818" cy="8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対象　世田谷</a:t>
            </a:r>
            <a:r>
              <a:rPr lang="ja-JP" altLang="ja-JP" sz="1400" dirty="0">
                <a:latin typeface="+mn-ea"/>
              </a:rPr>
              <a:t>区在住の</a:t>
            </a:r>
            <a:r>
              <a:rPr lang="ja-JP" altLang="en-US" sz="1400" dirty="0">
                <a:latin typeface="+mn-ea"/>
              </a:rPr>
              <a:t>プレパパ・プレママ、</a:t>
            </a:r>
            <a:r>
              <a:rPr lang="ja-JP" altLang="ja-JP" sz="1400" dirty="0">
                <a:latin typeface="+mn-ea"/>
              </a:rPr>
              <a:t>子育て中の保護者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定員　各スペース１組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料金　無料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525" y="4542591"/>
            <a:ext cx="553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その間、スタッフがちょっとお子さんを見守っています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どうぞ一息ついていってください</a:t>
            </a:r>
            <a:endParaRPr kumimoji="1" lang="en-US" altLang="ja-JP" sz="1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430146" y="6261679"/>
            <a:ext cx="3749768" cy="289597"/>
            <a:chOff x="1591997" y="6882818"/>
            <a:chExt cx="3749768" cy="28959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078" y="6882818"/>
              <a:ext cx="371687" cy="289597"/>
            </a:xfrm>
            <a:prstGeom prst="rect">
              <a:avLst/>
            </a:prstGeom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335264" y="6082238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 err="1">
                <a:latin typeface="+mn-ea"/>
              </a:rPr>
              <a:t>らっこ</a:t>
            </a:r>
            <a:r>
              <a:rPr kumimoji="1" lang="ja-JP" altLang="en-US" dirty="0">
                <a:latin typeface="+mn-ea"/>
              </a:rPr>
              <a:t>ルームのルール</a:t>
            </a:r>
            <a:endParaRPr kumimoji="1" lang="en-US" altLang="ja-JP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〇１回１時間程度を目安に、皆様でゆずり合ってご利用ください</a:t>
            </a: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 err="1">
                <a:latin typeface="+mn-ea"/>
              </a:rPr>
              <a:t>〇らっこ</a:t>
            </a:r>
            <a:r>
              <a:rPr kumimoji="1" lang="ja-JP" altLang="en-US" sz="1200" dirty="0">
                <a:latin typeface="+mn-ea"/>
              </a:rPr>
              <a:t>ルームでほっと一息している間、お子様は、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　　ひろばスタッフが他のママ・パパと一緒に見守ります。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〇おむつ交換や授乳等、お子様のケアはママ・パパでお願いします。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〇お子さんを預けて外出したいときは、ほっとステイをご利用ください。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〇発熱等、体調が悪いときのご利用はお控えください。</a:t>
            </a:r>
            <a:endParaRPr kumimoji="1" lang="en-US" altLang="ja-JP" sz="12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528E14-9591-4807-96A9-1E92C7575867}"/>
              </a:ext>
            </a:extLst>
          </p:cNvPr>
          <p:cNvSpPr txBox="1"/>
          <p:nvPr/>
        </p:nvSpPr>
        <p:spPr>
          <a:xfrm>
            <a:off x="434082" y="6149866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200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506195" y="4077245"/>
            <a:ext cx="270014" cy="2530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2397" y="3446799"/>
            <a:ext cx="3827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b="1" dirty="0"/>
              <a:t>そんなときは、</a:t>
            </a:r>
            <a:endParaRPr kumimoji="1" lang="en-US" altLang="ja-JP" b="1" dirty="0"/>
          </a:p>
          <a:p>
            <a:pPr algn="ctr">
              <a:lnSpc>
                <a:spcPct val="150000"/>
              </a:lnSpc>
            </a:pPr>
            <a:r>
              <a:rPr kumimoji="1" lang="ja-JP" altLang="en-US" b="1" dirty="0" err="1"/>
              <a:t>らっこ</a:t>
            </a:r>
            <a:r>
              <a:rPr kumimoji="1" lang="ja-JP" altLang="en-US" b="1" dirty="0"/>
              <a:t>ルームをご利用ください</a:t>
            </a:r>
            <a:endParaRPr kumimoji="1" lang="en-US" altLang="ja-JP" b="1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02328" y="811703"/>
            <a:ext cx="1719202" cy="1314321"/>
            <a:chOff x="1916070" y="1567618"/>
            <a:chExt cx="1719202" cy="131432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022596" y="1999515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寝不足なので、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少し寝たい</a:t>
              </a:r>
              <a:endParaRPr kumimoji="1" lang="en-US" altLang="ja-JP" sz="1400" dirty="0"/>
            </a:p>
          </p:txBody>
        </p:sp>
        <p:sp>
          <p:nvSpPr>
            <p:cNvPr id="45" name="楕円 4"/>
            <p:cNvSpPr/>
            <p:nvPr/>
          </p:nvSpPr>
          <p:spPr>
            <a:xfrm>
              <a:off x="1916070" y="1580415"/>
              <a:ext cx="1613151" cy="1301524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  <a:gd name="connsiteX0" fmla="*/ 1537 w 1951416"/>
                <a:gd name="connsiteY0" fmla="*/ 994629 h 1958725"/>
                <a:gd name="connsiteX1" fmla="*/ 776789 w 1951416"/>
                <a:gd name="connsiteY1" fmla="*/ 30533 h 1958725"/>
                <a:gd name="connsiteX2" fmla="*/ 1790581 w 1951416"/>
                <a:gd name="connsiteY2" fmla="*/ 308829 h 1958725"/>
                <a:gd name="connsiteX3" fmla="*/ 1949607 w 1951416"/>
                <a:gd name="connsiteY3" fmla="*/ 994629 h 1958725"/>
                <a:gd name="connsiteX4" fmla="*/ 975572 w 1951416"/>
                <a:gd name="connsiteY4" fmla="*/ 1958725 h 1958725"/>
                <a:gd name="connsiteX5" fmla="*/ 1537 w 1951416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1416" h="1958725">
                  <a:moveTo>
                    <a:pt x="1537" y="994629"/>
                  </a:moveTo>
                  <a:cubicBezTo>
                    <a:pt x="-31594" y="673264"/>
                    <a:pt x="478615" y="144833"/>
                    <a:pt x="776789" y="30533"/>
                  </a:cubicBezTo>
                  <a:cubicBezTo>
                    <a:pt x="1074963" y="-83767"/>
                    <a:pt x="1628242" y="148146"/>
                    <a:pt x="1790581" y="308829"/>
                  </a:cubicBezTo>
                  <a:cubicBezTo>
                    <a:pt x="1952920" y="469512"/>
                    <a:pt x="1956233" y="669951"/>
                    <a:pt x="1949607" y="994629"/>
                  </a:cubicBezTo>
                  <a:cubicBezTo>
                    <a:pt x="1942981" y="1319307"/>
                    <a:pt x="1513517" y="1958725"/>
                    <a:pt x="975572" y="1958725"/>
                  </a:cubicBezTo>
                  <a:cubicBezTo>
                    <a:pt x="437627" y="1958725"/>
                    <a:pt x="34668" y="1315994"/>
                    <a:pt x="1537" y="994629"/>
                  </a:cubicBezTo>
                  <a:close/>
                </a:path>
              </a:pathLst>
            </a:custGeom>
            <a:noFill/>
            <a:ln w="6350"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"/>
            <p:cNvSpPr/>
            <p:nvPr/>
          </p:nvSpPr>
          <p:spPr>
            <a:xfrm>
              <a:off x="2034009" y="1567618"/>
              <a:ext cx="1523541" cy="1237278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9879" h="1958725">
                  <a:moveTo>
                    <a:pt x="0" y="994629"/>
                  </a:moveTo>
                  <a:cubicBezTo>
                    <a:pt x="0" y="462173"/>
                    <a:pt x="675861" y="144833"/>
                    <a:pt x="974035" y="30533"/>
                  </a:cubicBezTo>
                  <a:cubicBezTo>
                    <a:pt x="1272209" y="-83767"/>
                    <a:pt x="1626705" y="148146"/>
                    <a:pt x="1789044" y="308829"/>
                  </a:cubicBezTo>
                  <a:cubicBezTo>
                    <a:pt x="1951383" y="469512"/>
                    <a:pt x="1954696" y="669951"/>
                    <a:pt x="1948070" y="994629"/>
                  </a:cubicBezTo>
                  <a:cubicBezTo>
                    <a:pt x="1941444" y="1319307"/>
                    <a:pt x="1511980" y="1958725"/>
                    <a:pt x="974035" y="1958725"/>
                  </a:cubicBezTo>
                  <a:cubicBezTo>
                    <a:pt x="436090" y="1958725"/>
                    <a:pt x="0" y="1527085"/>
                    <a:pt x="0" y="994629"/>
                  </a:cubicBezTo>
                  <a:close/>
                </a:path>
              </a:pathLst>
            </a:custGeom>
            <a:noFill/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95690" y="1543669"/>
            <a:ext cx="1675543" cy="1301372"/>
            <a:chOff x="3465621" y="2192887"/>
            <a:chExt cx="1675543" cy="130137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95998" y="2638152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疲れているので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横になりたい</a:t>
              </a:r>
              <a:endParaRPr kumimoji="1" lang="en-US" altLang="ja-JP" sz="1400" dirty="0"/>
            </a:p>
          </p:txBody>
        </p:sp>
        <p:grpSp>
          <p:nvGrpSpPr>
            <p:cNvPr id="47" name="グループ化 46"/>
            <p:cNvGrpSpPr/>
            <p:nvPr/>
          </p:nvGrpSpPr>
          <p:grpSpPr>
            <a:xfrm rot="812446">
              <a:off x="3465621" y="2192887"/>
              <a:ext cx="1675543" cy="1301372"/>
              <a:chOff x="7442346" y="5202777"/>
              <a:chExt cx="1072959" cy="1070762"/>
            </a:xfrm>
          </p:grpSpPr>
          <p:sp>
            <p:nvSpPr>
              <p:cNvPr id="48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748273" y="1926150"/>
            <a:ext cx="1628283" cy="1435905"/>
            <a:chOff x="5079511" y="1652020"/>
            <a:chExt cx="1628283" cy="143590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5095118" y="2029555"/>
              <a:ext cx="16126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スタッフに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ゆっくり話を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聞いてほしい</a:t>
              </a:r>
              <a:endParaRPr kumimoji="1" lang="en-US" altLang="ja-JP" sz="1400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 rot="1247580">
              <a:off x="5079511" y="1652020"/>
              <a:ext cx="1598184" cy="1435905"/>
              <a:chOff x="7442346" y="5202777"/>
              <a:chExt cx="1072959" cy="1070762"/>
            </a:xfrm>
          </p:grpSpPr>
          <p:sp>
            <p:nvSpPr>
              <p:cNvPr id="51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6" name="直線コネクタ 35"/>
          <p:cNvCxnSpPr/>
          <p:nvPr/>
        </p:nvCxnSpPr>
        <p:spPr>
          <a:xfrm flipH="1">
            <a:off x="4186666" y="4057612"/>
            <a:ext cx="293899" cy="2852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 rot="21017113">
            <a:off x="5098969" y="3954060"/>
            <a:ext cx="629066" cy="302452"/>
            <a:chOff x="8315196" y="2131252"/>
            <a:chExt cx="1323024" cy="636104"/>
          </a:xfrm>
        </p:grpSpPr>
        <p:sp>
          <p:nvSpPr>
            <p:cNvPr id="17" name="楕円 16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017113">
            <a:off x="6028983" y="3719708"/>
            <a:ext cx="431787" cy="207601"/>
            <a:chOff x="8315196" y="2131252"/>
            <a:chExt cx="1323024" cy="636104"/>
          </a:xfrm>
        </p:grpSpPr>
        <p:sp>
          <p:nvSpPr>
            <p:cNvPr id="35" name="楕円 34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08" y="8909969"/>
            <a:ext cx="3063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＊</a:t>
            </a:r>
            <a:r>
              <a:rPr kumimoji="1" lang="ja-JP" altLang="en-US" sz="1200" dirty="0" err="1"/>
              <a:t>らっこ</a:t>
            </a:r>
            <a:r>
              <a:rPr kumimoji="1" lang="ja-JP" altLang="en-US" sz="1200" dirty="0"/>
              <a:t>ルーム　　＊ほっとステイ</a:t>
            </a:r>
          </a:p>
        </p:txBody>
      </p:sp>
      <p:pic>
        <p:nvPicPr>
          <p:cNvPr id="8" name="Picture 2" descr="ほっとステイ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t="11292" r="15362" b="12263"/>
          <a:stretch/>
        </p:blipFill>
        <p:spPr bwMode="auto">
          <a:xfrm>
            <a:off x="2041652" y="9156384"/>
            <a:ext cx="610154" cy="6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733591" y="177443"/>
            <a:ext cx="489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世田谷区おでかけひろば「ほっと一息事業」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54309" y="9281565"/>
            <a:ext cx="3063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作成：令和</a:t>
            </a:r>
            <a:r>
              <a:rPr kumimoji="1" lang="en-US" altLang="ja-JP" sz="1050" dirty="0"/>
              <a:t>6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10</a:t>
            </a:r>
            <a:r>
              <a:rPr kumimoji="1" lang="ja-JP" altLang="en-US" sz="1050" dirty="0"/>
              <a:t>月</a:t>
            </a:r>
            <a:endParaRPr kumimoji="1" lang="en-US" altLang="ja-JP" sz="1050" dirty="0"/>
          </a:p>
          <a:p>
            <a:r>
              <a:rPr kumimoji="1" lang="ja-JP" altLang="en-US" sz="1050" dirty="0"/>
              <a:t>世田谷区子ども・若者部子ども家庭課</a:t>
            </a:r>
            <a:endParaRPr kumimoji="1" lang="en-US" altLang="ja-JP" sz="1050" dirty="0"/>
          </a:p>
          <a:p>
            <a:r>
              <a:rPr kumimoji="1" lang="ja-JP" altLang="en-US" sz="1050" dirty="0"/>
              <a:t>電話　</a:t>
            </a:r>
            <a:r>
              <a:rPr kumimoji="1" lang="en-US" altLang="ja-JP" sz="1050" dirty="0"/>
              <a:t>03-5432-2569</a:t>
            </a:r>
            <a:endParaRPr kumimoji="1" lang="ja-JP" altLang="en-US" sz="1050" dirty="0"/>
          </a:p>
        </p:txBody>
      </p:sp>
      <p:pic>
        <p:nvPicPr>
          <p:cNvPr id="41" name="Picture 2" descr="らっこルーム・スペース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0" t="12555" r="8352" b="12778"/>
          <a:stretch/>
        </p:blipFill>
        <p:spPr bwMode="auto">
          <a:xfrm>
            <a:off x="673692" y="9175657"/>
            <a:ext cx="709664" cy="64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9" y="504373"/>
            <a:ext cx="2959425" cy="295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089243" y="1521064"/>
            <a:ext cx="4703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 err="1"/>
              <a:t>らっこ</a:t>
            </a:r>
            <a:r>
              <a:rPr kumimoji="1" lang="ja-JP" altLang="en-US" sz="1400" b="1" dirty="0"/>
              <a:t>ルーム・らっこスペース実施施設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857922"/>
              </p:ext>
            </p:extLst>
          </p:nvPr>
        </p:nvGraphicFramePr>
        <p:xfrm>
          <a:off x="546130" y="1916889"/>
          <a:ext cx="6209962" cy="28966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35581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4373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008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59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Ohana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世田谷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03-6432-6832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163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おでかけひろば＠あみーご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松原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4-17-15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03-3328-4411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cobaco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代田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1-17-3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03-6876-8584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81556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＊</a:t>
                      </a:r>
                      <a:r>
                        <a:rPr kumimoji="1" lang="en-US" altLang="ja-JP" sz="1050" dirty="0" err="1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9-14-15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03-5761-9748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6317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おでかけひろばクスクス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4-33-26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03-6770-8394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24806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すこやか広場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船橋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1-30-9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子どもの生活研究所内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03-3426-2323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7905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cotton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成城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7-16-8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03-6411-9043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699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うさぎの縁がわ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砧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3-33-6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03-3416-3930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61712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おでかけひろばゆるり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5-10-22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070-4713-0205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07259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　プレイス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03-6411-0832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8711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611869"/>
              </p:ext>
            </p:extLst>
          </p:nvPr>
        </p:nvGraphicFramePr>
        <p:xfrm>
          <a:off x="566938" y="4878687"/>
          <a:ext cx="6189154" cy="496438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16898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53056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50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生活クラブ子育て広場ぶらんこ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宮坂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3-13-13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03-5426-5214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おでかけひろば三宿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三宿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2-18-6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070-5079-2186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619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ULALA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桜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3-13-4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03-6876-7129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401769"/>
                  </a:ext>
                </a:extLst>
              </a:tr>
              <a:tr h="362895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ひょっこりひろば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下馬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3-10-7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いなみ小児科ビル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03-6413-8220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51724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おでかけひろばぶれす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宮坂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3-15-15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子ども・子育て総合センター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03-5799-4265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88984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おでかけひろば一空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代沢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4-44-8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03-6676-3014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61867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かみの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げ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上野毛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1-27-5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清水ビル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03-6809-7478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2770"/>
                  </a:ext>
                </a:extLst>
              </a:tr>
              <a:tr h="41646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ふかさわおでかけひろば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ワークスペースプラス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4-2-21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03-6879-0804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500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玉堤一丁目おでかけひろば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玉堤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1-8-5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03-3704-5583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5571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きぬたまの家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鎌田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1-19-1-101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03-6447-9931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44212"/>
                  </a:ext>
                </a:extLst>
              </a:tr>
              <a:tr h="41646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ひろばぶりっじ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dirty="0" err="1">
                          <a:latin typeface="+mn-ea"/>
                          <a:ea typeface="+mn-ea"/>
                        </a:rPr>
                        <a:t>roka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階キッズスペース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03-3309-8115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25455"/>
                  </a:ext>
                </a:extLst>
              </a:tr>
              <a:tr h="21697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おでかけひろばまるから 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１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8-22-18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未定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0238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ぽっぽちゃんひろば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上北沢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3-1-19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福音寮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03-3302-5600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4624"/>
                  </a:ext>
                </a:extLst>
              </a:tr>
              <a:tr h="40136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ひろばすぷ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ん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2-15-3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03-6876-7721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322767"/>
                  </a:ext>
                </a:extLst>
              </a:tr>
              <a:tr h="40136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おでかけひろばおりー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ぶ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奥沢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03-6421-4085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307207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308173" y="315846"/>
            <a:ext cx="6265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B050"/>
                </a:solidFill>
              </a:rPr>
              <a:t>　</a:t>
            </a:r>
            <a:r>
              <a:rPr kumimoji="1" lang="ja-JP" altLang="en-US" sz="1200" dirty="0">
                <a:solidFill>
                  <a:srgbClr val="00B0F0"/>
                </a:solidFill>
              </a:rPr>
              <a:t>寝不足なので少し寝たい、横になりたい、スタッフにゆっくり話を聞いてほしいときなどに、一人で休息できるスペースです。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その間、お子さんは、スタッフが他のママ・パパたちと一緒に見守っています。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</a:t>
            </a:r>
            <a:r>
              <a:rPr kumimoji="1" lang="ja-JP" altLang="en-US" sz="1200" dirty="0" err="1">
                <a:solidFill>
                  <a:srgbClr val="00B0F0"/>
                </a:solidFill>
              </a:rPr>
              <a:t>らっこ</a:t>
            </a:r>
            <a:r>
              <a:rPr kumimoji="1" lang="ja-JP" altLang="en-US" sz="1200" dirty="0">
                <a:solidFill>
                  <a:srgbClr val="00B0F0"/>
                </a:solidFill>
              </a:rPr>
              <a:t>ルームは、ひろばとは別のお部屋、らっこスペースは、ひろばの中にあります。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詳しくは、各施設へお問い合わせください。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</a:t>
            </a:r>
            <a:r>
              <a:rPr kumimoji="1" lang="en-US" altLang="ja-JP" sz="1200" dirty="0">
                <a:solidFill>
                  <a:srgbClr val="00B0F0"/>
                </a:solidFill>
              </a:rPr>
              <a:t>※</a:t>
            </a:r>
            <a:r>
              <a:rPr kumimoji="1" lang="ja-JP" altLang="en-US" sz="1200" dirty="0">
                <a:solidFill>
                  <a:srgbClr val="00B0F0"/>
                </a:solidFill>
              </a:rPr>
              <a:t>１　令和６年１２月以降に随時開始予定です。</a:t>
            </a:r>
            <a:endParaRPr kumimoji="1" lang="en-US" altLang="ja-JP" sz="1200" dirty="0">
              <a:solidFill>
                <a:srgbClr val="00B0F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71882" y="57925"/>
            <a:ext cx="4071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err="1">
                <a:solidFill>
                  <a:srgbClr val="00B0F0"/>
                </a:solidFill>
              </a:rPr>
              <a:t>らっこ</a:t>
            </a:r>
            <a:r>
              <a:rPr kumimoji="1" lang="ja-JP" altLang="en-US" sz="1400" b="1" dirty="0">
                <a:solidFill>
                  <a:srgbClr val="00B0F0"/>
                </a:solidFill>
              </a:rPr>
              <a:t>ルーム・らっこスペースとは？</a:t>
            </a:r>
            <a:endParaRPr kumimoji="1" lang="en-US" altLang="ja-JP" sz="1400" b="1" dirty="0">
              <a:solidFill>
                <a:srgbClr val="00B0F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314965" y="1500909"/>
            <a:ext cx="4359368" cy="322997"/>
            <a:chOff x="1591997" y="6849418"/>
            <a:chExt cx="4359368" cy="322997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9678" y="6849418"/>
              <a:ext cx="371687" cy="289597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17" y="1481422"/>
            <a:ext cx="674421" cy="674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8" y="4560221"/>
            <a:ext cx="682752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3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519</Words>
  <Application>Microsoft Office PowerPoint</Application>
  <PresentationFormat>A4 210 x 297 mm</PresentationFormat>
  <Paragraphs>124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Kawanami101</dc:creator>
  <cp:lastModifiedBy>椎名　和美</cp:lastModifiedBy>
  <cp:revision>57</cp:revision>
  <cp:lastPrinted>2024-04-12T06:16:35Z</cp:lastPrinted>
  <dcterms:created xsi:type="dcterms:W3CDTF">2023-03-13T02:16:24Z</dcterms:created>
  <dcterms:modified xsi:type="dcterms:W3CDTF">2024-10-02T04:57:46Z</dcterms:modified>
</cp:coreProperties>
</file>